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13" r:id="rId19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B97F4-E429-46EE-8A4E-62895E944BE0}" type="doc">
      <dgm:prSet loTypeId="urn:microsoft.com/office/officeart/2005/8/layout/arrow6" loCatId="relationship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576B98CC-99A0-4CC0-9560-04A01D55B5BA}">
      <dgm:prSet phldrT="[Tekst]" custT="1"/>
      <dgm:spPr/>
      <dgm:t>
        <a:bodyPr/>
        <a:lstStyle/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Inwestycja </a:t>
          </a:r>
        </a:p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w wykształcenie nauczycieli</a:t>
          </a:r>
        </a:p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Zdobywanie wykształcenia </a:t>
          </a:r>
        </a:p>
      </dgm:t>
    </dgm:pt>
    <dgm:pt modelId="{387D2EFC-A490-467E-842D-5609FADCB62B}" type="parTrans" cxnId="{82FFC070-E21A-4F0B-BDED-2A1737FF944A}">
      <dgm:prSet/>
      <dgm:spPr/>
      <dgm:t>
        <a:bodyPr/>
        <a:lstStyle/>
        <a:p>
          <a:endParaRPr lang="pl-PL"/>
        </a:p>
      </dgm:t>
    </dgm:pt>
    <dgm:pt modelId="{5912768D-02A9-4BFE-99EF-0984C05A5D97}" type="sibTrans" cxnId="{82FFC070-E21A-4F0B-BDED-2A1737FF944A}">
      <dgm:prSet/>
      <dgm:spPr/>
      <dgm:t>
        <a:bodyPr/>
        <a:lstStyle/>
        <a:p>
          <a:endParaRPr lang="pl-PL"/>
        </a:p>
      </dgm:t>
    </dgm:pt>
    <dgm:pt modelId="{F4B678CE-EF18-4103-93AE-3C1E8D772F11}">
      <dgm:prSet phldrT="[Tekst]" custT="1"/>
      <dgm:spPr/>
      <dgm:t>
        <a:bodyPr/>
        <a:lstStyle/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Inwestycja </a:t>
          </a:r>
        </a:p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w rozwój nauczycieli</a:t>
          </a:r>
        </a:p>
        <a:p>
          <a:r>
            <a:rPr lang="pl-PL" sz="2000" b="1" dirty="0">
              <a:latin typeface="Calibri" panose="020F0502020204030204" pitchFamily="34" charset="0"/>
              <a:cs typeface="Times New Roman" panose="02020603050405020304" pitchFamily="18" charset="0"/>
            </a:rPr>
            <a:t>Zdobywanie kompetencji </a:t>
          </a:r>
        </a:p>
      </dgm:t>
    </dgm:pt>
    <dgm:pt modelId="{089BF09E-C2A6-4BDC-ABA4-ABA67996B148}" type="parTrans" cxnId="{F853137D-018E-4FAD-957C-ED301331F669}">
      <dgm:prSet/>
      <dgm:spPr/>
      <dgm:t>
        <a:bodyPr/>
        <a:lstStyle/>
        <a:p>
          <a:endParaRPr lang="pl-PL"/>
        </a:p>
      </dgm:t>
    </dgm:pt>
    <dgm:pt modelId="{6D075BD3-C91D-4BF2-9A94-F7D3EAD2B1A4}" type="sibTrans" cxnId="{F853137D-018E-4FAD-957C-ED301331F669}">
      <dgm:prSet/>
      <dgm:spPr/>
      <dgm:t>
        <a:bodyPr/>
        <a:lstStyle/>
        <a:p>
          <a:endParaRPr lang="pl-PL"/>
        </a:p>
      </dgm:t>
    </dgm:pt>
    <dgm:pt modelId="{29849F23-6E8D-48CA-A81D-81FDEC9D6705}">
      <dgm:prSet/>
      <dgm:spPr/>
      <dgm:t>
        <a:bodyPr/>
        <a:lstStyle/>
        <a:p>
          <a:endParaRPr lang="pl-PL"/>
        </a:p>
      </dgm:t>
    </dgm:pt>
    <dgm:pt modelId="{97F81F75-A107-4376-820D-9CC915BAB4BB}" type="parTrans" cxnId="{528ED0B4-0B70-4578-8AFA-D48D3CF969DB}">
      <dgm:prSet/>
      <dgm:spPr/>
      <dgm:t>
        <a:bodyPr/>
        <a:lstStyle/>
        <a:p>
          <a:endParaRPr lang="pl-PL"/>
        </a:p>
      </dgm:t>
    </dgm:pt>
    <dgm:pt modelId="{AE5FDD48-0110-4BC1-B09A-0C887B8B79D0}" type="sibTrans" cxnId="{528ED0B4-0B70-4578-8AFA-D48D3CF969DB}">
      <dgm:prSet/>
      <dgm:spPr/>
      <dgm:t>
        <a:bodyPr/>
        <a:lstStyle/>
        <a:p>
          <a:endParaRPr lang="pl-PL"/>
        </a:p>
      </dgm:t>
    </dgm:pt>
    <dgm:pt modelId="{ECBA7F5C-4120-489E-9C1A-F0574215B461}">
      <dgm:prSet/>
      <dgm:spPr/>
      <dgm:t>
        <a:bodyPr/>
        <a:lstStyle/>
        <a:p>
          <a:endParaRPr lang="pl-PL"/>
        </a:p>
      </dgm:t>
    </dgm:pt>
    <dgm:pt modelId="{E4901411-D5A0-4534-99A1-259924B72B66}" type="parTrans" cxnId="{10963784-F12D-44C7-A453-4C1489B7C997}">
      <dgm:prSet/>
      <dgm:spPr/>
      <dgm:t>
        <a:bodyPr/>
        <a:lstStyle/>
        <a:p>
          <a:endParaRPr lang="pl-PL"/>
        </a:p>
      </dgm:t>
    </dgm:pt>
    <dgm:pt modelId="{6EFAFCBE-B186-405A-8CF2-532441313ECF}" type="sibTrans" cxnId="{10963784-F12D-44C7-A453-4C1489B7C997}">
      <dgm:prSet/>
      <dgm:spPr/>
      <dgm:t>
        <a:bodyPr/>
        <a:lstStyle/>
        <a:p>
          <a:endParaRPr lang="pl-PL"/>
        </a:p>
      </dgm:t>
    </dgm:pt>
    <dgm:pt modelId="{396BDCE2-3D36-4460-9024-76DA4ECA7974}" type="pres">
      <dgm:prSet presAssocID="{C50B97F4-E429-46EE-8A4E-62895E944BE0}" presName="compositeShape" presStyleCnt="0">
        <dgm:presLayoutVars>
          <dgm:chMax val="2"/>
          <dgm:dir/>
          <dgm:resizeHandles val="exact"/>
        </dgm:presLayoutVars>
      </dgm:prSet>
      <dgm:spPr/>
    </dgm:pt>
    <dgm:pt modelId="{172E8DE3-2C9D-49C1-80BA-40BA3C23F86F}" type="pres">
      <dgm:prSet presAssocID="{C50B97F4-E429-46EE-8A4E-62895E944BE0}" presName="ribbon" presStyleLbl="node1" presStyleIdx="0" presStyleCnt="1" custLinFactNeighborX="1450" custLinFactNeighborY="-21719"/>
      <dgm:spPr/>
    </dgm:pt>
    <dgm:pt modelId="{7B0B785B-A013-4811-A16C-D39A5FA52607}" type="pres">
      <dgm:prSet presAssocID="{C50B97F4-E429-46EE-8A4E-62895E944BE0}" presName="leftArrowText" presStyleLbl="node1" presStyleIdx="0" presStyleCnt="1" custScaleX="117391">
        <dgm:presLayoutVars>
          <dgm:chMax val="0"/>
          <dgm:bulletEnabled val="1"/>
        </dgm:presLayoutVars>
      </dgm:prSet>
      <dgm:spPr/>
    </dgm:pt>
    <dgm:pt modelId="{52DFB0C7-6346-4AEA-9AD8-E5514CB332A9}" type="pres">
      <dgm:prSet presAssocID="{C50B97F4-E429-46EE-8A4E-62895E944BE0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2FFC070-E21A-4F0B-BDED-2A1737FF944A}" srcId="{C50B97F4-E429-46EE-8A4E-62895E944BE0}" destId="{576B98CC-99A0-4CC0-9560-04A01D55B5BA}" srcOrd="0" destOrd="0" parTransId="{387D2EFC-A490-467E-842D-5609FADCB62B}" sibTransId="{5912768D-02A9-4BFE-99EF-0984C05A5D97}"/>
    <dgm:cxn modelId="{F853137D-018E-4FAD-957C-ED301331F669}" srcId="{C50B97F4-E429-46EE-8A4E-62895E944BE0}" destId="{F4B678CE-EF18-4103-93AE-3C1E8D772F11}" srcOrd="1" destOrd="0" parTransId="{089BF09E-C2A6-4BDC-ABA4-ABA67996B148}" sibTransId="{6D075BD3-C91D-4BF2-9A94-F7D3EAD2B1A4}"/>
    <dgm:cxn modelId="{10963784-F12D-44C7-A453-4C1489B7C997}" srcId="{C50B97F4-E429-46EE-8A4E-62895E944BE0}" destId="{ECBA7F5C-4120-489E-9C1A-F0574215B461}" srcOrd="3" destOrd="0" parTransId="{E4901411-D5A0-4534-99A1-259924B72B66}" sibTransId="{6EFAFCBE-B186-405A-8CF2-532441313ECF}"/>
    <dgm:cxn modelId="{521BA68E-A805-496D-91AD-988323541A9E}" type="presOf" srcId="{C50B97F4-E429-46EE-8A4E-62895E944BE0}" destId="{396BDCE2-3D36-4460-9024-76DA4ECA7974}" srcOrd="0" destOrd="0" presId="urn:microsoft.com/office/officeart/2005/8/layout/arrow6"/>
    <dgm:cxn modelId="{528ED0B4-0B70-4578-8AFA-D48D3CF969DB}" srcId="{C50B97F4-E429-46EE-8A4E-62895E944BE0}" destId="{29849F23-6E8D-48CA-A81D-81FDEC9D6705}" srcOrd="2" destOrd="0" parTransId="{97F81F75-A107-4376-820D-9CC915BAB4BB}" sibTransId="{AE5FDD48-0110-4BC1-B09A-0C887B8B79D0}"/>
    <dgm:cxn modelId="{52922DB7-5AF6-4502-814F-0E9BF84A9904}" type="presOf" srcId="{F4B678CE-EF18-4103-93AE-3C1E8D772F11}" destId="{52DFB0C7-6346-4AEA-9AD8-E5514CB332A9}" srcOrd="0" destOrd="0" presId="urn:microsoft.com/office/officeart/2005/8/layout/arrow6"/>
    <dgm:cxn modelId="{C45DBEB9-542D-4FCB-9E2C-D340F7F3821B}" type="presOf" srcId="{576B98CC-99A0-4CC0-9560-04A01D55B5BA}" destId="{7B0B785B-A013-4811-A16C-D39A5FA52607}" srcOrd="0" destOrd="0" presId="urn:microsoft.com/office/officeart/2005/8/layout/arrow6"/>
    <dgm:cxn modelId="{74767673-1423-4D97-80F7-69457B0800C8}" type="presParOf" srcId="{396BDCE2-3D36-4460-9024-76DA4ECA7974}" destId="{172E8DE3-2C9D-49C1-80BA-40BA3C23F86F}" srcOrd="0" destOrd="0" presId="urn:microsoft.com/office/officeart/2005/8/layout/arrow6"/>
    <dgm:cxn modelId="{CAD7CF89-47D1-45BF-84E1-2D68A3DDCDAF}" type="presParOf" srcId="{396BDCE2-3D36-4460-9024-76DA4ECA7974}" destId="{7B0B785B-A013-4811-A16C-D39A5FA52607}" srcOrd="1" destOrd="0" presId="urn:microsoft.com/office/officeart/2005/8/layout/arrow6"/>
    <dgm:cxn modelId="{6DF9E5A8-E73F-44D0-8346-877B7C19EEF7}" type="presParOf" srcId="{396BDCE2-3D36-4460-9024-76DA4ECA7974}" destId="{52DFB0C7-6346-4AEA-9AD8-E5514CB332A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4E889-5770-4495-915C-6CF3D9FE03C5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 phldr="1"/>
      <dgm:spPr/>
    </dgm:pt>
    <dgm:pt modelId="{34E64D35-3D7B-49C9-B729-48DA82D1925A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Doskonalenia zawodowe nauczycieli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na poziomie centralnym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Centralne placówki DZN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Centralne projekty szkoleniowe  skierowane do nauczycieli </a:t>
          </a:r>
        </a:p>
      </dgm:t>
    </dgm:pt>
    <dgm:pt modelId="{C5869D19-88BB-4328-97B5-7AC5817EA584}" type="parTrans" cxnId="{28E0F168-E941-4FD1-BEB3-24B49E982874}">
      <dgm:prSet/>
      <dgm:spPr/>
      <dgm:t>
        <a:bodyPr/>
        <a:lstStyle/>
        <a:p>
          <a:endParaRPr lang="pl-PL"/>
        </a:p>
      </dgm:t>
    </dgm:pt>
    <dgm:pt modelId="{E7BC05DE-FBA5-4238-B3A3-7564933FA99C}" type="sibTrans" cxnId="{28E0F168-E941-4FD1-BEB3-24B49E982874}">
      <dgm:prSet/>
      <dgm:spPr/>
      <dgm:t>
        <a:bodyPr/>
        <a:lstStyle/>
        <a:p>
          <a:endParaRPr lang="pl-PL"/>
        </a:p>
      </dgm:t>
    </dgm:pt>
    <dgm:pt modelId="{E4AB58CB-DB08-4479-88CF-9C28C63DCED3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Doskonalenie zawodowe nauczycieli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na poziomie wojewódzkim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Systemowe wsparcia nauczycieli w zakresie doradztwa metodycznego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Systemowe wsparcie nauczycieli w realizowaniu centralnych projektów szkoleniowych </a:t>
          </a:r>
        </a:p>
      </dgm:t>
    </dgm:pt>
    <dgm:pt modelId="{CA1DDCD1-E959-4447-8FA4-2F384217D7E4}" type="parTrans" cxnId="{2973409D-2508-4950-966D-098946B5147B}">
      <dgm:prSet/>
      <dgm:spPr/>
      <dgm:t>
        <a:bodyPr/>
        <a:lstStyle/>
        <a:p>
          <a:endParaRPr lang="pl-PL"/>
        </a:p>
      </dgm:t>
    </dgm:pt>
    <dgm:pt modelId="{3650F15B-5C84-47F3-AAE1-F3A01805BC48}" type="sibTrans" cxnId="{2973409D-2508-4950-966D-098946B5147B}">
      <dgm:prSet/>
      <dgm:spPr/>
      <dgm:t>
        <a:bodyPr/>
        <a:lstStyle/>
        <a:p>
          <a:endParaRPr lang="pl-PL"/>
        </a:p>
      </dgm:t>
    </dgm:pt>
    <dgm:pt modelId="{EBAE2BD8-361B-4B48-B3B7-C0D168FEC90D}">
      <dgm:prSet phldrT="[Tekst]" custT="1"/>
      <dgm:spPr>
        <a:solidFill>
          <a:schemeClr val="accent3">
            <a:lumMod val="85000"/>
            <a:alpha val="90000"/>
          </a:schemeClr>
        </a:solidFill>
        <a:ln w="28575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Doskonalenie zawodowe nauczycieli  w JST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W zakresie rozwoju lokalnych systemów oświaty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W zakresie planów rozwoju szkół</a:t>
          </a:r>
        </a:p>
      </dgm:t>
    </dgm:pt>
    <dgm:pt modelId="{B70D5D45-4257-4305-BB75-9766DC4A32E8}" type="parTrans" cxnId="{74BD2CFD-9D52-48C4-BDC7-EED1B74FD434}">
      <dgm:prSet/>
      <dgm:spPr/>
      <dgm:t>
        <a:bodyPr/>
        <a:lstStyle/>
        <a:p>
          <a:endParaRPr lang="pl-PL"/>
        </a:p>
      </dgm:t>
    </dgm:pt>
    <dgm:pt modelId="{C77C404D-3EEE-484C-A980-B06ED2DCAC3E}" type="sibTrans" cxnId="{74BD2CFD-9D52-48C4-BDC7-EED1B74FD434}">
      <dgm:prSet/>
      <dgm:spPr/>
      <dgm:t>
        <a:bodyPr/>
        <a:lstStyle/>
        <a:p>
          <a:endParaRPr lang="pl-PL"/>
        </a:p>
      </dgm:t>
    </dgm:pt>
    <dgm:pt modelId="{ED27CC90-D2F2-4BB0-87CC-336DC5CB21F2}" type="pres">
      <dgm:prSet presAssocID="{2394E889-5770-4495-915C-6CF3D9FE03C5}" presName="compositeShape" presStyleCnt="0">
        <dgm:presLayoutVars>
          <dgm:dir/>
          <dgm:resizeHandles/>
        </dgm:presLayoutVars>
      </dgm:prSet>
      <dgm:spPr/>
    </dgm:pt>
    <dgm:pt modelId="{6057629C-8167-4C0E-BEF3-63E7847BED50}" type="pres">
      <dgm:prSet presAssocID="{2394E889-5770-4495-915C-6CF3D9FE03C5}" presName="pyramid" presStyleLbl="node1" presStyleIdx="0" presStyleCnt="1" custScaleX="112592" custScaleY="97836" custLinFactNeighborX="994" custLinFactNeighborY="3380"/>
      <dgm:spPr>
        <a:solidFill>
          <a:schemeClr val="bg2">
            <a:lumMod val="60000"/>
            <a:lumOff val="40000"/>
          </a:schemeClr>
        </a:solidFill>
      </dgm:spPr>
    </dgm:pt>
    <dgm:pt modelId="{8C78E283-1A92-4EF8-BECD-286E9191FAEB}" type="pres">
      <dgm:prSet presAssocID="{2394E889-5770-4495-915C-6CF3D9FE03C5}" presName="theList" presStyleCnt="0"/>
      <dgm:spPr/>
    </dgm:pt>
    <dgm:pt modelId="{D65A3B99-7A2E-4472-B3AD-42112A5E0D32}" type="pres">
      <dgm:prSet presAssocID="{34E64D35-3D7B-49C9-B729-48DA82D1925A}" presName="aNode" presStyleLbl="fgAcc1" presStyleIdx="0" presStyleCnt="3" custScaleX="177019" custScaleY="210591" custLinFactNeighborX="50500" custLinFactNeighborY="-19495">
        <dgm:presLayoutVars>
          <dgm:bulletEnabled val="1"/>
        </dgm:presLayoutVars>
      </dgm:prSet>
      <dgm:spPr/>
    </dgm:pt>
    <dgm:pt modelId="{70267218-95D4-4FB3-B63E-7E6FC0CA2BEC}" type="pres">
      <dgm:prSet presAssocID="{34E64D35-3D7B-49C9-B729-48DA82D1925A}" presName="aSpace" presStyleCnt="0"/>
      <dgm:spPr/>
    </dgm:pt>
    <dgm:pt modelId="{BA9261A4-7FBE-4120-B667-F27F477C2982}" type="pres">
      <dgm:prSet presAssocID="{E4AB58CB-DB08-4479-88CF-9C28C63DCED3}" presName="aNode" presStyleLbl="fgAcc1" presStyleIdx="1" presStyleCnt="3" custScaleX="229288" custScaleY="196102" custLinFactY="35302" custLinFactNeighborX="69915" custLinFactNeighborY="100000">
        <dgm:presLayoutVars>
          <dgm:bulletEnabled val="1"/>
        </dgm:presLayoutVars>
      </dgm:prSet>
      <dgm:spPr/>
    </dgm:pt>
    <dgm:pt modelId="{B065C5A3-820E-47BC-97F6-5500F20C07DA}" type="pres">
      <dgm:prSet presAssocID="{E4AB58CB-DB08-4479-88CF-9C28C63DCED3}" presName="aSpace" presStyleCnt="0"/>
      <dgm:spPr/>
    </dgm:pt>
    <dgm:pt modelId="{18C262E4-EBA6-400E-B597-C3083759BF78}" type="pres">
      <dgm:prSet presAssocID="{EBAE2BD8-361B-4B48-B3B7-C0D168FEC90D}" presName="aNode" presStyleLbl="fgAcc1" presStyleIdx="2" presStyleCnt="3" custScaleX="234615" custScaleY="203305" custLinFactY="100000" custLinFactNeighborX="53660" custLinFactNeighborY="147415">
        <dgm:presLayoutVars>
          <dgm:bulletEnabled val="1"/>
        </dgm:presLayoutVars>
      </dgm:prSet>
      <dgm:spPr/>
    </dgm:pt>
    <dgm:pt modelId="{072793FD-9887-4C30-80B8-E887E712937C}" type="pres">
      <dgm:prSet presAssocID="{EBAE2BD8-361B-4B48-B3B7-C0D168FEC90D}" presName="aSpace" presStyleCnt="0"/>
      <dgm:spPr/>
    </dgm:pt>
  </dgm:ptLst>
  <dgm:cxnLst>
    <dgm:cxn modelId="{241FA467-CC7E-48C1-8704-76D2E0EC1A05}" type="presOf" srcId="{E4AB58CB-DB08-4479-88CF-9C28C63DCED3}" destId="{BA9261A4-7FBE-4120-B667-F27F477C2982}" srcOrd="0" destOrd="0" presId="urn:microsoft.com/office/officeart/2005/8/layout/pyramid2"/>
    <dgm:cxn modelId="{28E0F168-E941-4FD1-BEB3-24B49E982874}" srcId="{2394E889-5770-4495-915C-6CF3D9FE03C5}" destId="{34E64D35-3D7B-49C9-B729-48DA82D1925A}" srcOrd="0" destOrd="0" parTransId="{C5869D19-88BB-4328-97B5-7AC5817EA584}" sibTransId="{E7BC05DE-FBA5-4238-B3A3-7564933FA99C}"/>
    <dgm:cxn modelId="{85855496-6D51-472B-9F2D-64446AE12568}" type="presOf" srcId="{34E64D35-3D7B-49C9-B729-48DA82D1925A}" destId="{D65A3B99-7A2E-4472-B3AD-42112A5E0D32}" srcOrd="0" destOrd="0" presId="urn:microsoft.com/office/officeart/2005/8/layout/pyramid2"/>
    <dgm:cxn modelId="{2973409D-2508-4950-966D-098946B5147B}" srcId="{2394E889-5770-4495-915C-6CF3D9FE03C5}" destId="{E4AB58CB-DB08-4479-88CF-9C28C63DCED3}" srcOrd="1" destOrd="0" parTransId="{CA1DDCD1-E959-4447-8FA4-2F384217D7E4}" sibTransId="{3650F15B-5C84-47F3-AAE1-F3A01805BC48}"/>
    <dgm:cxn modelId="{2FA272AD-2AC2-44C8-9732-F6D418821C1C}" type="presOf" srcId="{EBAE2BD8-361B-4B48-B3B7-C0D168FEC90D}" destId="{18C262E4-EBA6-400E-B597-C3083759BF78}" srcOrd="0" destOrd="0" presId="urn:microsoft.com/office/officeart/2005/8/layout/pyramid2"/>
    <dgm:cxn modelId="{01947CB0-A1C2-4033-BB70-7CEE2A09F217}" type="presOf" srcId="{2394E889-5770-4495-915C-6CF3D9FE03C5}" destId="{ED27CC90-D2F2-4BB0-87CC-336DC5CB21F2}" srcOrd="0" destOrd="0" presId="urn:microsoft.com/office/officeart/2005/8/layout/pyramid2"/>
    <dgm:cxn modelId="{74BD2CFD-9D52-48C4-BDC7-EED1B74FD434}" srcId="{2394E889-5770-4495-915C-6CF3D9FE03C5}" destId="{EBAE2BD8-361B-4B48-B3B7-C0D168FEC90D}" srcOrd="2" destOrd="0" parTransId="{B70D5D45-4257-4305-BB75-9766DC4A32E8}" sibTransId="{C77C404D-3EEE-484C-A980-B06ED2DCAC3E}"/>
    <dgm:cxn modelId="{F335BCEB-6DBC-460D-9DE5-B3FE9F12F656}" type="presParOf" srcId="{ED27CC90-D2F2-4BB0-87CC-336DC5CB21F2}" destId="{6057629C-8167-4C0E-BEF3-63E7847BED50}" srcOrd="0" destOrd="0" presId="urn:microsoft.com/office/officeart/2005/8/layout/pyramid2"/>
    <dgm:cxn modelId="{87ADE476-3D5D-40E7-8F3C-984D28ED7341}" type="presParOf" srcId="{ED27CC90-D2F2-4BB0-87CC-336DC5CB21F2}" destId="{8C78E283-1A92-4EF8-BECD-286E9191FAEB}" srcOrd="1" destOrd="0" presId="urn:microsoft.com/office/officeart/2005/8/layout/pyramid2"/>
    <dgm:cxn modelId="{309780E3-3E72-49C7-BD71-82887F58EFF8}" type="presParOf" srcId="{8C78E283-1A92-4EF8-BECD-286E9191FAEB}" destId="{D65A3B99-7A2E-4472-B3AD-42112A5E0D32}" srcOrd="0" destOrd="0" presId="urn:microsoft.com/office/officeart/2005/8/layout/pyramid2"/>
    <dgm:cxn modelId="{6CC6E62F-B1C1-4C71-9C9C-3B9B12AD6E21}" type="presParOf" srcId="{8C78E283-1A92-4EF8-BECD-286E9191FAEB}" destId="{70267218-95D4-4FB3-B63E-7E6FC0CA2BEC}" srcOrd="1" destOrd="0" presId="urn:microsoft.com/office/officeart/2005/8/layout/pyramid2"/>
    <dgm:cxn modelId="{3B139C94-56FD-4FA3-A83F-0AC2BCD7E2BA}" type="presParOf" srcId="{8C78E283-1A92-4EF8-BECD-286E9191FAEB}" destId="{BA9261A4-7FBE-4120-B667-F27F477C2982}" srcOrd="2" destOrd="0" presId="urn:microsoft.com/office/officeart/2005/8/layout/pyramid2"/>
    <dgm:cxn modelId="{9E00A642-94AB-466C-87E7-0E593D081F2D}" type="presParOf" srcId="{8C78E283-1A92-4EF8-BECD-286E9191FAEB}" destId="{B065C5A3-820E-47BC-97F6-5500F20C07DA}" srcOrd="3" destOrd="0" presId="urn:microsoft.com/office/officeart/2005/8/layout/pyramid2"/>
    <dgm:cxn modelId="{15EFD6D5-A803-4F71-AA33-0824C1CF3407}" type="presParOf" srcId="{8C78E283-1A92-4EF8-BECD-286E9191FAEB}" destId="{18C262E4-EBA6-400E-B597-C3083759BF78}" srcOrd="4" destOrd="0" presId="urn:microsoft.com/office/officeart/2005/8/layout/pyramid2"/>
    <dgm:cxn modelId="{939E47C5-52BB-4291-9D59-D8A952AF3789}" type="presParOf" srcId="{8C78E283-1A92-4EF8-BECD-286E9191FAEB}" destId="{072793FD-9887-4C30-80B8-E887E712937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C3B9DC-54CA-4745-B347-8988735B6EBE}" type="doc">
      <dgm:prSet loTypeId="urn:microsoft.com/office/officeart/2005/8/layout/matrix3" loCatId="matrix" qsTypeId="urn:microsoft.com/office/officeart/2005/8/quickstyle/simple2" qsCatId="simple" csTypeId="urn:microsoft.com/office/officeart/2005/8/colors/accent4_1" csCatId="accent4" phldr="1"/>
      <dgm:spPr/>
    </dgm:pt>
    <dgm:pt modelId="{BE871381-4F6D-426F-A8F1-DD76AFA10C1E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Szkoły wyższe z działalnością naukową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 w zakresie pedagogiki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Kształcenie nauczycieli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Doskonalenie nauczycieli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pl-PL" sz="18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DE327D-B1B1-4638-95C5-87FC7C400AD6}" type="parTrans" cxnId="{0B36B57F-552D-4EC1-8070-46603B70ACC4}">
      <dgm:prSet/>
      <dgm:spPr/>
      <dgm:t>
        <a:bodyPr/>
        <a:lstStyle/>
        <a:p>
          <a:endParaRPr lang="pl-PL"/>
        </a:p>
      </dgm:t>
    </dgm:pt>
    <dgm:pt modelId="{9C715B31-4DA0-45AB-9A98-E9873A684552}" type="sibTrans" cxnId="{0B36B57F-552D-4EC1-8070-46603B70ACC4}">
      <dgm:prSet/>
      <dgm:spPr/>
      <dgm:t>
        <a:bodyPr/>
        <a:lstStyle/>
        <a:p>
          <a:endParaRPr lang="pl-PL"/>
        </a:p>
      </dgm:t>
    </dgm:pt>
    <dgm:pt modelId="{DB9EBD8B-694E-4628-B7D2-0B45F5D622CA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Centralne placówki DZN i IBE</a:t>
          </a:r>
        </a:p>
      </dgm:t>
    </dgm:pt>
    <dgm:pt modelId="{9864B295-3A01-4CC4-AF39-704FDCCDF5D4}" type="parTrans" cxnId="{D38F9F09-F6C0-442E-8254-48E7D239229C}">
      <dgm:prSet/>
      <dgm:spPr/>
      <dgm:t>
        <a:bodyPr/>
        <a:lstStyle/>
        <a:p>
          <a:endParaRPr lang="pl-PL"/>
        </a:p>
      </dgm:t>
    </dgm:pt>
    <dgm:pt modelId="{4D64B681-3381-4C88-9BE5-F1D7D8389F26}" type="sibTrans" cxnId="{D38F9F09-F6C0-442E-8254-48E7D239229C}">
      <dgm:prSet/>
      <dgm:spPr/>
      <dgm:t>
        <a:bodyPr/>
        <a:lstStyle/>
        <a:p>
          <a:endParaRPr lang="pl-PL"/>
        </a:p>
      </dgm:t>
    </dgm:pt>
    <dgm:pt modelId="{41FDD04D-D87E-4BE6-92A2-440A67229747}">
      <dgm:prSet phldrT="[Tekst]" custT="1"/>
      <dgm:spPr/>
      <dgm:t>
        <a:bodyPr/>
        <a:lstStyle/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Szkolne WDN</a:t>
          </a:r>
        </a:p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Ścieżka awansu zawodowego </a:t>
          </a:r>
        </a:p>
      </dgm:t>
    </dgm:pt>
    <dgm:pt modelId="{9DEAC7F2-CA93-467A-A709-C0AF9AAA110F}" type="parTrans" cxnId="{C30C2B54-BF6A-4039-8398-292AFADFD657}">
      <dgm:prSet/>
      <dgm:spPr/>
      <dgm:t>
        <a:bodyPr/>
        <a:lstStyle/>
        <a:p>
          <a:endParaRPr lang="pl-PL"/>
        </a:p>
      </dgm:t>
    </dgm:pt>
    <dgm:pt modelId="{9F0884EA-D6DE-420B-9E92-7DBD9B2C6433}" type="sibTrans" cxnId="{C30C2B54-BF6A-4039-8398-292AFADFD657}">
      <dgm:prSet/>
      <dgm:spPr/>
      <dgm:t>
        <a:bodyPr/>
        <a:lstStyle/>
        <a:p>
          <a:endParaRPr lang="pl-PL"/>
        </a:p>
      </dgm:t>
    </dgm:pt>
    <dgm:pt modelId="{2EC865C7-9B31-4F8B-BE3A-27AFD6754D13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Wojewódzka sieć doradców metodycznych</a:t>
          </a:r>
        </a:p>
      </dgm:t>
    </dgm:pt>
    <dgm:pt modelId="{72B95E9D-3628-4C32-B186-4BFD8C4359D1}" type="parTrans" cxnId="{CB968BCA-A636-4D19-8975-3D5834882546}">
      <dgm:prSet/>
      <dgm:spPr/>
      <dgm:t>
        <a:bodyPr/>
        <a:lstStyle/>
        <a:p>
          <a:endParaRPr lang="pl-PL"/>
        </a:p>
      </dgm:t>
    </dgm:pt>
    <dgm:pt modelId="{81F3F651-3560-488D-B5B3-DA38F3C5E153}" type="sibTrans" cxnId="{CB968BCA-A636-4D19-8975-3D5834882546}">
      <dgm:prSet/>
      <dgm:spPr/>
      <dgm:t>
        <a:bodyPr/>
        <a:lstStyle/>
        <a:p>
          <a:endParaRPr lang="pl-PL"/>
        </a:p>
      </dgm:t>
    </dgm:pt>
    <dgm:pt modelId="{8974A548-5A15-4E6C-83FA-83A3BB74EABD}">
      <dgm:prSet custT="1"/>
      <dgm:spPr>
        <a:solidFill>
          <a:schemeClr val="accent3">
            <a:lumMod val="65000"/>
          </a:schemeClr>
        </a:solidFill>
      </dgm:spPr>
      <dgm:t>
        <a:bodyPr/>
        <a:lstStyle/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Plany DZN w JST powiązane</a:t>
          </a:r>
        </a:p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 z kierunkami polityki oświatowej państwa</a:t>
          </a:r>
        </a:p>
      </dgm:t>
    </dgm:pt>
    <dgm:pt modelId="{6345AB76-0FE7-49DA-90FD-80099F1BCAA7}" type="parTrans" cxnId="{438E2AA9-1EFE-4940-B22E-D7F73C38496C}">
      <dgm:prSet/>
      <dgm:spPr/>
      <dgm:t>
        <a:bodyPr/>
        <a:lstStyle/>
        <a:p>
          <a:endParaRPr lang="pl-PL"/>
        </a:p>
      </dgm:t>
    </dgm:pt>
    <dgm:pt modelId="{7A3B4C4A-4747-449C-8762-6CAD66618221}" type="sibTrans" cxnId="{438E2AA9-1EFE-4940-B22E-D7F73C38496C}">
      <dgm:prSet/>
      <dgm:spPr/>
      <dgm:t>
        <a:bodyPr/>
        <a:lstStyle/>
        <a:p>
          <a:endParaRPr lang="pl-PL"/>
        </a:p>
      </dgm:t>
    </dgm:pt>
    <dgm:pt modelId="{0190886C-D683-43C5-A012-D6F28DBCFE99}">
      <dgm:prSet/>
      <dgm:spPr/>
      <dgm:t>
        <a:bodyPr/>
        <a:lstStyle/>
        <a:p>
          <a:endParaRPr lang="pl-PL"/>
        </a:p>
      </dgm:t>
    </dgm:pt>
    <dgm:pt modelId="{2941BB32-0A03-4849-BC83-81DEEDDE62D6}" type="parTrans" cxnId="{96E32266-B515-4BD7-9F58-38EBD6353EAD}">
      <dgm:prSet/>
      <dgm:spPr/>
      <dgm:t>
        <a:bodyPr/>
        <a:lstStyle/>
        <a:p>
          <a:endParaRPr lang="pl-PL"/>
        </a:p>
      </dgm:t>
    </dgm:pt>
    <dgm:pt modelId="{7D70A042-5858-429C-83BB-EAC8D2E20F15}" type="sibTrans" cxnId="{96E32266-B515-4BD7-9F58-38EBD6353EAD}">
      <dgm:prSet/>
      <dgm:spPr/>
      <dgm:t>
        <a:bodyPr/>
        <a:lstStyle/>
        <a:p>
          <a:endParaRPr lang="pl-PL"/>
        </a:p>
      </dgm:t>
    </dgm:pt>
    <dgm:pt modelId="{F4335E3A-4DDC-4B91-9463-8F2C30A644AA}">
      <dgm:prSet/>
      <dgm:spPr/>
      <dgm:t>
        <a:bodyPr/>
        <a:lstStyle/>
        <a:p>
          <a:endParaRPr lang="pl-PL"/>
        </a:p>
      </dgm:t>
    </dgm:pt>
    <dgm:pt modelId="{7A43F35D-D602-468D-A083-3226397B4527}" type="parTrans" cxnId="{68A448C6-A638-4B97-84A5-2C43375E04C4}">
      <dgm:prSet/>
      <dgm:spPr/>
      <dgm:t>
        <a:bodyPr/>
        <a:lstStyle/>
        <a:p>
          <a:endParaRPr lang="pl-PL"/>
        </a:p>
      </dgm:t>
    </dgm:pt>
    <dgm:pt modelId="{D9BCDFFE-EFF9-4741-AFFF-35AC2540085B}" type="sibTrans" cxnId="{68A448C6-A638-4B97-84A5-2C43375E04C4}">
      <dgm:prSet/>
      <dgm:spPr/>
      <dgm:t>
        <a:bodyPr/>
        <a:lstStyle/>
        <a:p>
          <a:endParaRPr lang="pl-PL"/>
        </a:p>
      </dgm:t>
    </dgm:pt>
    <dgm:pt modelId="{B9EBEEE1-1064-4FAB-AD82-F9312BA849D2}">
      <dgm:prSet/>
      <dgm:spPr/>
      <dgm:t>
        <a:bodyPr/>
        <a:lstStyle/>
        <a:p>
          <a:endParaRPr lang="pl-PL"/>
        </a:p>
      </dgm:t>
    </dgm:pt>
    <dgm:pt modelId="{5E69B4B5-3D17-4A1D-8028-EB331C8A652D}" type="parTrans" cxnId="{768C44F7-6A8D-4A58-B535-A2D4A9660247}">
      <dgm:prSet/>
      <dgm:spPr/>
      <dgm:t>
        <a:bodyPr/>
        <a:lstStyle/>
        <a:p>
          <a:endParaRPr lang="pl-PL"/>
        </a:p>
      </dgm:t>
    </dgm:pt>
    <dgm:pt modelId="{3D73E8FD-FC70-4AC4-877D-0BDAA692FD14}" type="sibTrans" cxnId="{768C44F7-6A8D-4A58-B535-A2D4A9660247}">
      <dgm:prSet/>
      <dgm:spPr/>
      <dgm:t>
        <a:bodyPr/>
        <a:lstStyle/>
        <a:p>
          <a:endParaRPr lang="pl-PL"/>
        </a:p>
      </dgm:t>
    </dgm:pt>
    <dgm:pt modelId="{E35DB495-CDE7-46AC-B3D8-47EDFE019264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Szkoły Ćwiczeń   </a:t>
          </a:r>
        </a:p>
      </dgm:t>
    </dgm:pt>
    <dgm:pt modelId="{17AF8477-18EA-47A7-8804-6956F3A38C05}" type="parTrans" cxnId="{C3161E86-CE8E-422F-89DE-AD89959B7D15}">
      <dgm:prSet/>
      <dgm:spPr/>
      <dgm:t>
        <a:bodyPr/>
        <a:lstStyle/>
        <a:p>
          <a:endParaRPr lang="pl-PL"/>
        </a:p>
      </dgm:t>
    </dgm:pt>
    <dgm:pt modelId="{BAD6859C-2A57-4D4B-8E44-BB38C2785B52}" type="sibTrans" cxnId="{C3161E86-CE8E-422F-89DE-AD89959B7D15}">
      <dgm:prSet/>
      <dgm:spPr/>
      <dgm:t>
        <a:bodyPr/>
        <a:lstStyle/>
        <a:p>
          <a:endParaRPr lang="pl-PL"/>
        </a:p>
      </dgm:t>
    </dgm:pt>
    <dgm:pt modelId="{6A7A8EAA-0A1E-4481-957C-4979212EAFBB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Akredytowane - Placówki DZN</a:t>
          </a:r>
        </a:p>
      </dgm:t>
    </dgm:pt>
    <dgm:pt modelId="{1C5BD2A9-FAF2-4853-9F94-D7A0DBA16B09}" type="parTrans" cxnId="{73563184-D9A3-467A-B6CF-3B80EBDA6367}">
      <dgm:prSet/>
      <dgm:spPr/>
      <dgm:t>
        <a:bodyPr/>
        <a:lstStyle/>
        <a:p>
          <a:endParaRPr lang="pl-PL"/>
        </a:p>
      </dgm:t>
    </dgm:pt>
    <dgm:pt modelId="{5EC17E56-930F-4FD0-AF1C-FAA778870606}" type="sibTrans" cxnId="{73563184-D9A3-467A-B6CF-3B80EBDA6367}">
      <dgm:prSet/>
      <dgm:spPr/>
      <dgm:t>
        <a:bodyPr/>
        <a:lstStyle/>
        <a:p>
          <a:endParaRPr lang="pl-PL"/>
        </a:p>
      </dgm:t>
    </dgm:pt>
    <dgm:pt modelId="{098F9B71-3DBD-468E-A3F7-611E2AFE7167}">
      <dgm:prSet phldrT="[Teks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Poradnie, Biblioteki.....</a:t>
          </a:r>
        </a:p>
      </dgm:t>
    </dgm:pt>
    <dgm:pt modelId="{000AC496-1D7C-4CF4-A803-775091973B12}" type="parTrans" cxnId="{D871DF6D-40F4-4B52-B798-B3199684C272}">
      <dgm:prSet/>
      <dgm:spPr/>
      <dgm:t>
        <a:bodyPr/>
        <a:lstStyle/>
        <a:p>
          <a:endParaRPr lang="pl-PL"/>
        </a:p>
      </dgm:t>
    </dgm:pt>
    <dgm:pt modelId="{80900F40-996B-4987-8F33-327522B114A5}" type="sibTrans" cxnId="{D871DF6D-40F4-4B52-B798-B3199684C272}">
      <dgm:prSet/>
      <dgm:spPr/>
      <dgm:t>
        <a:bodyPr/>
        <a:lstStyle/>
        <a:p>
          <a:endParaRPr lang="pl-PL"/>
        </a:p>
      </dgm:t>
    </dgm:pt>
    <dgm:pt modelId="{41568C8C-145F-4BAA-9714-DC93C461F9B4}" type="pres">
      <dgm:prSet presAssocID="{BCC3B9DC-54CA-4745-B347-8988735B6EBE}" presName="matrix" presStyleCnt="0">
        <dgm:presLayoutVars>
          <dgm:chMax val="1"/>
          <dgm:dir/>
          <dgm:resizeHandles val="exact"/>
        </dgm:presLayoutVars>
      </dgm:prSet>
      <dgm:spPr/>
    </dgm:pt>
    <dgm:pt modelId="{A499330C-6C92-4487-B254-DA9220FCAF14}" type="pres">
      <dgm:prSet presAssocID="{BCC3B9DC-54CA-4745-B347-8988735B6EBE}" presName="diamond" presStyleLbl="bgShp" presStyleIdx="0" presStyleCnt="1"/>
      <dgm:spPr/>
    </dgm:pt>
    <dgm:pt modelId="{AEAA09E9-189C-4D19-9EC0-6E6D18E100AF}" type="pres">
      <dgm:prSet presAssocID="{BCC3B9DC-54CA-4745-B347-8988735B6EBE}" presName="quad1" presStyleLbl="node1" presStyleIdx="0" presStyleCnt="4" custScaleX="227228" custScaleY="115205" custLinFactNeighborX="-68420" custLinFactNeighborY="2249">
        <dgm:presLayoutVars>
          <dgm:chMax val="0"/>
          <dgm:chPref val="0"/>
          <dgm:bulletEnabled val="1"/>
        </dgm:presLayoutVars>
      </dgm:prSet>
      <dgm:spPr/>
    </dgm:pt>
    <dgm:pt modelId="{915E9C3E-AB00-42A6-90F1-07EEA5841765}" type="pres">
      <dgm:prSet presAssocID="{BCC3B9DC-54CA-4745-B347-8988735B6EBE}" presName="quad2" presStyleLbl="node1" presStyleIdx="1" presStyleCnt="4" custScaleX="177392" custLinFactNeighborX="57440" custLinFactNeighborY="2249">
        <dgm:presLayoutVars>
          <dgm:chMax val="0"/>
          <dgm:chPref val="0"/>
          <dgm:bulletEnabled val="1"/>
        </dgm:presLayoutVars>
      </dgm:prSet>
      <dgm:spPr/>
    </dgm:pt>
    <dgm:pt modelId="{699FEF7D-72A2-4E27-809B-7234E5A2B90A}" type="pres">
      <dgm:prSet presAssocID="{BCC3B9DC-54CA-4745-B347-8988735B6EBE}" presName="quad3" presStyleLbl="node1" presStyleIdx="2" presStyleCnt="4" custScaleX="242804" custScaleY="107603" custLinFactNeighborX="-66711" custLinFactNeighborY="16193">
        <dgm:presLayoutVars>
          <dgm:chMax val="0"/>
          <dgm:chPref val="0"/>
          <dgm:bulletEnabled val="1"/>
        </dgm:presLayoutVars>
      </dgm:prSet>
      <dgm:spPr/>
    </dgm:pt>
    <dgm:pt modelId="{C9F73797-1DD3-49CA-9E57-D9169E8FE628}" type="pres">
      <dgm:prSet presAssocID="{BCC3B9DC-54CA-4745-B347-8988735B6EBE}" presName="quad4" presStyleLbl="node1" presStyleIdx="3" presStyleCnt="4" custScaleX="168922" custLinFactNeighborX="51087" custLinFactNeighborY="8590">
        <dgm:presLayoutVars>
          <dgm:chMax val="0"/>
          <dgm:chPref val="0"/>
          <dgm:bulletEnabled val="1"/>
        </dgm:presLayoutVars>
      </dgm:prSet>
      <dgm:spPr/>
    </dgm:pt>
  </dgm:ptLst>
  <dgm:cxnLst>
    <dgm:cxn modelId="{21DF3906-0238-4DB7-A045-AC97C507C70F}" type="presOf" srcId="{E35DB495-CDE7-46AC-B3D8-47EDFE019264}" destId="{699FEF7D-72A2-4E27-809B-7234E5A2B90A}" srcOrd="0" destOrd="3" presId="urn:microsoft.com/office/officeart/2005/8/layout/matrix3"/>
    <dgm:cxn modelId="{D38F9F09-F6C0-442E-8254-48E7D239229C}" srcId="{BCC3B9DC-54CA-4745-B347-8988735B6EBE}" destId="{DB9EBD8B-694E-4628-B7D2-0B45F5D622CA}" srcOrd="2" destOrd="0" parTransId="{9864B295-3A01-4CC4-AF39-704FDCCDF5D4}" sibTransId="{4D64B681-3381-4C88-9BE5-F1D7D8389F26}"/>
    <dgm:cxn modelId="{4C206F13-07DE-4A3E-B8D2-67BB0501B8E3}" type="presOf" srcId="{8974A548-5A15-4E6C-83FA-83A3BB74EABD}" destId="{915E9C3E-AB00-42A6-90F1-07EEA5841765}" srcOrd="0" destOrd="0" presId="urn:microsoft.com/office/officeart/2005/8/layout/matrix3"/>
    <dgm:cxn modelId="{D60C281A-7EF8-439E-8681-B507B9FDD97F}" type="presOf" srcId="{098F9B71-3DBD-468E-A3F7-611E2AFE7167}" destId="{699FEF7D-72A2-4E27-809B-7234E5A2B90A}" srcOrd="0" destOrd="4" presId="urn:microsoft.com/office/officeart/2005/8/layout/matrix3"/>
    <dgm:cxn modelId="{7949283A-69A4-48C7-8633-E3877D83F65A}" type="presOf" srcId="{6A7A8EAA-0A1E-4481-957C-4979212EAFBB}" destId="{699FEF7D-72A2-4E27-809B-7234E5A2B90A}" srcOrd="0" destOrd="1" presId="urn:microsoft.com/office/officeart/2005/8/layout/matrix3"/>
    <dgm:cxn modelId="{96E32266-B515-4BD7-9F58-38EBD6353EAD}" srcId="{BCC3B9DC-54CA-4745-B347-8988735B6EBE}" destId="{0190886C-D683-43C5-A012-D6F28DBCFE99}" srcOrd="5" destOrd="0" parTransId="{2941BB32-0A03-4849-BC83-81DEEDDE62D6}" sibTransId="{7D70A042-5858-429C-83BB-EAC8D2E20F15}"/>
    <dgm:cxn modelId="{D871DF6D-40F4-4B52-B798-B3199684C272}" srcId="{DB9EBD8B-694E-4628-B7D2-0B45F5D622CA}" destId="{098F9B71-3DBD-468E-A3F7-611E2AFE7167}" srcOrd="3" destOrd="0" parTransId="{000AC496-1D7C-4CF4-A803-775091973B12}" sibTransId="{80900F40-996B-4987-8F33-327522B114A5}"/>
    <dgm:cxn modelId="{C30C2B54-BF6A-4039-8398-292AFADFD657}" srcId="{BCC3B9DC-54CA-4745-B347-8988735B6EBE}" destId="{41FDD04D-D87E-4BE6-92A2-440A67229747}" srcOrd="3" destOrd="0" parTransId="{9DEAC7F2-CA93-467A-A709-C0AF9AAA110F}" sibTransId="{9F0884EA-D6DE-420B-9E92-7DBD9B2C6433}"/>
    <dgm:cxn modelId="{0B36B57F-552D-4EC1-8070-46603B70ACC4}" srcId="{BCC3B9DC-54CA-4745-B347-8988735B6EBE}" destId="{BE871381-4F6D-426F-A8F1-DD76AFA10C1E}" srcOrd="0" destOrd="0" parTransId="{D0DE327D-B1B1-4638-95C5-87FC7C400AD6}" sibTransId="{9C715B31-4DA0-45AB-9A98-E9873A684552}"/>
    <dgm:cxn modelId="{73563184-D9A3-467A-B6CF-3B80EBDA6367}" srcId="{DB9EBD8B-694E-4628-B7D2-0B45F5D622CA}" destId="{6A7A8EAA-0A1E-4481-957C-4979212EAFBB}" srcOrd="0" destOrd="0" parTransId="{1C5BD2A9-FAF2-4853-9F94-D7A0DBA16B09}" sibTransId="{5EC17E56-930F-4FD0-AF1C-FAA778870606}"/>
    <dgm:cxn modelId="{C3161E86-CE8E-422F-89DE-AD89959B7D15}" srcId="{DB9EBD8B-694E-4628-B7D2-0B45F5D622CA}" destId="{E35DB495-CDE7-46AC-B3D8-47EDFE019264}" srcOrd="2" destOrd="0" parTransId="{17AF8477-18EA-47A7-8804-6956F3A38C05}" sibTransId="{BAD6859C-2A57-4D4B-8E44-BB38C2785B52}"/>
    <dgm:cxn modelId="{AFB26E98-9F48-4493-A78F-E95F70012930}" type="presOf" srcId="{41FDD04D-D87E-4BE6-92A2-440A67229747}" destId="{C9F73797-1DD3-49CA-9E57-D9169E8FE628}" srcOrd="0" destOrd="0" presId="urn:microsoft.com/office/officeart/2005/8/layout/matrix3"/>
    <dgm:cxn modelId="{438E2AA9-1EFE-4940-B22E-D7F73C38496C}" srcId="{BCC3B9DC-54CA-4745-B347-8988735B6EBE}" destId="{8974A548-5A15-4E6C-83FA-83A3BB74EABD}" srcOrd="1" destOrd="0" parTransId="{6345AB76-0FE7-49DA-90FD-80099F1BCAA7}" sibTransId="{7A3B4C4A-4747-449C-8762-6CAD66618221}"/>
    <dgm:cxn modelId="{8292B2C0-9B21-4DB7-8DCA-208F2AAD63D3}" type="presOf" srcId="{BCC3B9DC-54CA-4745-B347-8988735B6EBE}" destId="{41568C8C-145F-4BAA-9714-DC93C461F9B4}" srcOrd="0" destOrd="0" presId="urn:microsoft.com/office/officeart/2005/8/layout/matrix3"/>
    <dgm:cxn modelId="{68A448C6-A638-4B97-84A5-2C43375E04C4}" srcId="{BCC3B9DC-54CA-4745-B347-8988735B6EBE}" destId="{F4335E3A-4DDC-4B91-9463-8F2C30A644AA}" srcOrd="6" destOrd="0" parTransId="{7A43F35D-D602-468D-A083-3226397B4527}" sibTransId="{D9BCDFFE-EFF9-4741-AFFF-35AC2540085B}"/>
    <dgm:cxn modelId="{AB81C2C8-E520-4FCE-9282-4961656212F1}" type="presOf" srcId="{DB9EBD8B-694E-4628-B7D2-0B45F5D622CA}" destId="{699FEF7D-72A2-4E27-809B-7234E5A2B90A}" srcOrd="0" destOrd="0" presId="urn:microsoft.com/office/officeart/2005/8/layout/matrix3"/>
    <dgm:cxn modelId="{CB968BCA-A636-4D19-8975-3D5834882546}" srcId="{DB9EBD8B-694E-4628-B7D2-0B45F5D622CA}" destId="{2EC865C7-9B31-4F8B-BE3A-27AFD6754D13}" srcOrd="1" destOrd="0" parTransId="{72B95E9D-3628-4C32-B186-4BFD8C4359D1}" sibTransId="{81F3F651-3560-488D-B5B3-DA38F3C5E153}"/>
    <dgm:cxn modelId="{2FDE42D6-721E-45DB-A054-253E15457D3C}" type="presOf" srcId="{BE871381-4F6D-426F-A8F1-DD76AFA10C1E}" destId="{AEAA09E9-189C-4D19-9EC0-6E6D18E100AF}" srcOrd="0" destOrd="0" presId="urn:microsoft.com/office/officeart/2005/8/layout/matrix3"/>
    <dgm:cxn modelId="{6DDE2AF7-E76D-4570-BEE8-3DC1D5CFCB80}" type="presOf" srcId="{2EC865C7-9B31-4F8B-BE3A-27AFD6754D13}" destId="{699FEF7D-72A2-4E27-809B-7234E5A2B90A}" srcOrd="0" destOrd="2" presId="urn:microsoft.com/office/officeart/2005/8/layout/matrix3"/>
    <dgm:cxn modelId="{768C44F7-6A8D-4A58-B535-A2D4A9660247}" srcId="{BCC3B9DC-54CA-4745-B347-8988735B6EBE}" destId="{B9EBEEE1-1064-4FAB-AD82-F9312BA849D2}" srcOrd="4" destOrd="0" parTransId="{5E69B4B5-3D17-4A1D-8028-EB331C8A652D}" sibTransId="{3D73E8FD-FC70-4AC4-877D-0BDAA692FD14}"/>
    <dgm:cxn modelId="{548EA039-C877-45DC-BB65-35DB57005630}" type="presParOf" srcId="{41568C8C-145F-4BAA-9714-DC93C461F9B4}" destId="{A499330C-6C92-4487-B254-DA9220FCAF14}" srcOrd="0" destOrd="0" presId="urn:microsoft.com/office/officeart/2005/8/layout/matrix3"/>
    <dgm:cxn modelId="{F6F4B6F4-9E69-441D-BD77-9D92E45A05E8}" type="presParOf" srcId="{41568C8C-145F-4BAA-9714-DC93C461F9B4}" destId="{AEAA09E9-189C-4D19-9EC0-6E6D18E100AF}" srcOrd="1" destOrd="0" presId="urn:microsoft.com/office/officeart/2005/8/layout/matrix3"/>
    <dgm:cxn modelId="{B3D94A28-8139-4C21-815C-F7D6DE19C174}" type="presParOf" srcId="{41568C8C-145F-4BAA-9714-DC93C461F9B4}" destId="{915E9C3E-AB00-42A6-90F1-07EEA5841765}" srcOrd="2" destOrd="0" presId="urn:microsoft.com/office/officeart/2005/8/layout/matrix3"/>
    <dgm:cxn modelId="{EB5AC44E-35E7-41FF-A67B-EEEACBE221AF}" type="presParOf" srcId="{41568C8C-145F-4BAA-9714-DC93C461F9B4}" destId="{699FEF7D-72A2-4E27-809B-7234E5A2B90A}" srcOrd="3" destOrd="0" presId="urn:microsoft.com/office/officeart/2005/8/layout/matrix3"/>
    <dgm:cxn modelId="{AEEECD7D-1A78-43A2-AF4C-5F1747D610C5}" type="presParOf" srcId="{41568C8C-145F-4BAA-9714-DC93C461F9B4}" destId="{C9F73797-1DD3-49CA-9E57-D9169E8FE6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E8DE3-2C9D-49C1-80BA-40BA3C23F86F}">
      <dsp:nvSpPr>
        <dsp:cNvPr id="0" name=""/>
        <dsp:cNvSpPr/>
      </dsp:nvSpPr>
      <dsp:spPr>
        <a:xfrm>
          <a:off x="1678821" y="0"/>
          <a:ext cx="8752830" cy="3501132"/>
        </a:xfrm>
        <a:prstGeom prst="leftRightRibbon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0B785B-A013-4811-A16C-D39A5FA52607}">
      <dsp:nvSpPr>
        <dsp:cNvPr id="0" name=""/>
        <dsp:cNvSpPr/>
      </dsp:nvSpPr>
      <dsp:spPr>
        <a:xfrm>
          <a:off x="2351080" y="612698"/>
          <a:ext cx="3390761" cy="171555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Inwestycja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 wykształcenie nauczycieli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Zdobywanie wykształcenia </a:t>
          </a:r>
        </a:p>
      </dsp:txBody>
      <dsp:txXfrm>
        <a:off x="2351080" y="612698"/>
        <a:ext cx="3390761" cy="1715554"/>
      </dsp:txXfrm>
    </dsp:sp>
    <dsp:sp modelId="{52DFB0C7-6346-4AEA-9AD8-E5514CB332A9}">
      <dsp:nvSpPr>
        <dsp:cNvPr id="0" name=""/>
        <dsp:cNvSpPr/>
      </dsp:nvSpPr>
      <dsp:spPr>
        <a:xfrm>
          <a:off x="5928320" y="1172879"/>
          <a:ext cx="3413603" cy="171555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Inwestycja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w rozwój nauczycieli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Times New Roman" panose="02020603050405020304" pitchFamily="18" charset="0"/>
            </a:rPr>
            <a:t>Zdobywanie kompetencji </a:t>
          </a:r>
        </a:p>
      </dsp:txBody>
      <dsp:txXfrm>
        <a:off x="5928320" y="1172879"/>
        <a:ext cx="3413603" cy="1715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7629C-8167-4C0E-BEF3-63E7847BED50}">
      <dsp:nvSpPr>
        <dsp:cNvPr id="0" name=""/>
        <dsp:cNvSpPr/>
      </dsp:nvSpPr>
      <dsp:spPr>
        <a:xfrm>
          <a:off x="1792453" y="97786"/>
          <a:ext cx="5087765" cy="4420976"/>
        </a:xfrm>
        <a:prstGeom prst="triangle">
          <a:avLst/>
        </a:prstGeom>
        <a:solidFill>
          <a:schemeClr val="bg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A3B99-7A2E-4472-B3AD-42112A5E0D32}">
      <dsp:nvSpPr>
        <dsp:cNvPr id="0" name=""/>
        <dsp:cNvSpPr/>
      </dsp:nvSpPr>
      <dsp:spPr>
        <a:xfrm>
          <a:off x="4643604" y="439966"/>
          <a:ext cx="5199394" cy="11746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Doskonalenia zawodowe nauczycieli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na poziomie centralnym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Centralne placówki DZN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Centralne projekty szkoleniowe  skierowane do nauczycieli </a:t>
          </a:r>
        </a:p>
      </dsp:txBody>
      <dsp:txXfrm>
        <a:off x="4700945" y="497307"/>
        <a:ext cx="5084712" cy="1059962"/>
      </dsp:txXfrm>
    </dsp:sp>
    <dsp:sp modelId="{BA9261A4-7FBE-4120-B667-F27F477C2982}">
      <dsp:nvSpPr>
        <dsp:cNvPr id="0" name=""/>
        <dsp:cNvSpPr/>
      </dsp:nvSpPr>
      <dsp:spPr>
        <a:xfrm>
          <a:off x="4218468" y="1964558"/>
          <a:ext cx="6734637" cy="10938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Doskonalenie zawodowe nauczycieli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na poziomie wojewódzkim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Systemowe wsparcia nauczycieli w zakresie doradztwa metodycznego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Systemowe wsparcie nauczycieli w realizowaniu centralnych projektów szkoleniowych </a:t>
          </a:r>
        </a:p>
      </dsp:txBody>
      <dsp:txXfrm>
        <a:off x="4271864" y="2017954"/>
        <a:ext cx="6627845" cy="987035"/>
      </dsp:txXfrm>
    </dsp:sp>
    <dsp:sp modelId="{18C262E4-EBA6-400E-B597-C3083759BF78}">
      <dsp:nvSpPr>
        <dsp:cNvPr id="0" name=""/>
        <dsp:cNvSpPr/>
      </dsp:nvSpPr>
      <dsp:spPr>
        <a:xfrm>
          <a:off x="3890566" y="3384758"/>
          <a:ext cx="6891102" cy="1134004"/>
        </a:xfrm>
        <a:prstGeom prst="roundRect">
          <a:avLst/>
        </a:prstGeom>
        <a:solidFill>
          <a:schemeClr val="accent3">
            <a:lumMod val="85000"/>
            <a:alpha val="9000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Doskonalenie zawodowe nauczycieli  w JST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W zakresie rozwoju lokalnych systemów oświaty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rgbClr val="990000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W zakresie planów rozwoju szkół</a:t>
          </a:r>
        </a:p>
      </dsp:txBody>
      <dsp:txXfrm>
        <a:off x="3945924" y="3440116"/>
        <a:ext cx="6780386" cy="1023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9330C-6C92-4487-B254-DA9220FCAF14}">
      <dsp:nvSpPr>
        <dsp:cNvPr id="0" name=""/>
        <dsp:cNvSpPr/>
      </dsp:nvSpPr>
      <dsp:spPr>
        <a:xfrm>
          <a:off x="3857280" y="0"/>
          <a:ext cx="4308623" cy="4308623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A09E9-189C-4D19-9EC0-6E6D18E100AF}">
      <dsp:nvSpPr>
        <dsp:cNvPr id="0" name=""/>
        <dsp:cNvSpPr/>
      </dsp:nvSpPr>
      <dsp:spPr>
        <a:xfrm>
          <a:off x="2047949" y="319360"/>
          <a:ext cx="3818255" cy="19358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Szkoły wyższe z działalnością naukową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 w zakresie pedagogiki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Kształcenie nauczycieli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Doskonalenie nauczycieli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42450" y="413861"/>
        <a:ext cx="3629253" cy="1746860"/>
      </dsp:txXfrm>
    </dsp:sp>
    <dsp:sp modelId="{915E9C3E-AB00-42A6-90F1-07EEA5841765}">
      <dsp:nvSpPr>
        <dsp:cNvPr id="0" name=""/>
        <dsp:cNvSpPr/>
      </dsp:nvSpPr>
      <dsp:spPr>
        <a:xfrm>
          <a:off x="6391188" y="447110"/>
          <a:ext cx="2980829" cy="1680362"/>
        </a:xfrm>
        <a:prstGeom prst="roundRect">
          <a:avLst/>
        </a:prstGeom>
        <a:solidFill>
          <a:schemeClr val="accent3">
            <a:lumMod val="6500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Plany DZN w JST powiązane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 z kierunkami polityki oświatowej państwa</a:t>
          </a:r>
        </a:p>
      </dsp:txBody>
      <dsp:txXfrm>
        <a:off x="6473217" y="529139"/>
        <a:ext cx="2816771" cy="1516304"/>
      </dsp:txXfrm>
    </dsp:sp>
    <dsp:sp modelId="{699FEF7D-72A2-4E27-809B-7234E5A2B90A}">
      <dsp:nvSpPr>
        <dsp:cNvPr id="0" name=""/>
        <dsp:cNvSpPr/>
      </dsp:nvSpPr>
      <dsp:spPr>
        <a:xfrm>
          <a:off x="1945800" y="2427163"/>
          <a:ext cx="4079988" cy="18081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Centralne placówki DZN i IBE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Akredytowane - Placówki DZN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Wojewódzka sieć doradców metodycznych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Szkoły Ćwiczeń   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Poradnie, Biblioteki.....</a:t>
          </a:r>
        </a:p>
      </dsp:txBody>
      <dsp:txXfrm>
        <a:off x="2034065" y="2515428"/>
        <a:ext cx="3903458" cy="1631590"/>
      </dsp:txXfrm>
    </dsp:sp>
    <dsp:sp modelId="{C9F73797-1DD3-49CA-9E57-D9169E8FE628}">
      <dsp:nvSpPr>
        <dsp:cNvPr id="0" name=""/>
        <dsp:cNvSpPr/>
      </dsp:nvSpPr>
      <dsp:spPr>
        <a:xfrm>
          <a:off x="6355598" y="2363284"/>
          <a:ext cx="2838502" cy="16803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Szkolne WDN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Ścieżka awansu zawodowego </a:t>
          </a:r>
        </a:p>
      </dsp:txBody>
      <dsp:txXfrm>
        <a:off x="6437627" y="2445313"/>
        <a:ext cx="2674444" cy="1516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1.xml"/><Relationship Id="rId5" Type="http://schemas.microsoft.com/office/2007/relationships/hdphoto" Target="../media/hdphoto1.wdp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1.jpe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2.xml"/><Relationship Id="rId5" Type="http://schemas.microsoft.com/office/2007/relationships/hdphoto" Target="../media/hdphoto1.wdp"/><Relationship Id="rId10" Type="http://schemas.openxmlformats.org/officeDocument/2006/relationships/diagramColors" Target="../diagrams/colors2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1.jpeg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3.xml"/><Relationship Id="rId5" Type="http://schemas.microsoft.com/office/2007/relationships/hdphoto" Target="../media/hdphoto1.wdp"/><Relationship Id="rId10" Type="http://schemas.openxmlformats.org/officeDocument/2006/relationships/diagramColors" Target="../diagrams/colors3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Analiza%20por&#243;wnawcza%20-Art.%2070%20a%20KN.docx" TargetMode="External"/><Relationship Id="rId3" Type="http://schemas.openxmlformats.org/officeDocument/2006/relationships/image" Target="../media/image1.jpeg"/><Relationship Id="rId7" Type="http://schemas.openxmlformats.org/officeDocument/2006/relationships/hyperlink" Target="Art.%2070a%20K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6" name="Prostokąt 4"/>
          <p:cNvSpPr>
            <a:spLocks noChangeArrowheads="1"/>
          </p:cNvSpPr>
          <p:nvPr/>
        </p:nvSpPr>
        <p:spPr bwMode="auto">
          <a:xfrm>
            <a:off x="1007533" y="1268413"/>
            <a:ext cx="104648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None/>
              <a:defRPr/>
            </a:pPr>
            <a:endParaRPr lang="pl-PL" altLang="pl-PL" sz="40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b="1" dirty="0">
                <a:latin typeface="Calibri" pitchFamily="34" charset="0"/>
              </a:rPr>
              <a:t>Nowy paradygmat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b="1" dirty="0">
                <a:latin typeface="Calibri" pitchFamily="34" charset="0"/>
              </a:rPr>
              <a:t>doskonalenia zawodowego nauczycieli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4000" b="1" dirty="0">
                <a:latin typeface="Calibri" pitchFamily="34" charset="0"/>
              </a:rPr>
              <a:t>w świetle zmian w prawie oświatowym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359833" y="2001328"/>
            <a:ext cx="1147233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Jakie kompetencje polski nauczyciel ceni i chce zdobywać ?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  <a:t>94%  nauczycieli uważa, że rolą nauczyciela jest ułatwianie uczniom pracy własnej</a:t>
            </a:r>
            <a:b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  <a:t>ale tylko</a:t>
            </a:r>
            <a:b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  <a:t>42 % angażuje uczniów do prac w małych grupach</a:t>
            </a:r>
            <a:b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  <a:t>16 %  angażuje uczniów w dłuższe projekty</a:t>
            </a:r>
            <a:b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2400" b="1" dirty="0">
                <a:solidFill>
                  <a:srgbClr val="C00000"/>
                </a:solidFill>
                <a:latin typeface="Calibri" pitchFamily="34" charset="0"/>
              </a:rPr>
              <a:t>66 %  wdraża alternatywne sposoby nauczania</a:t>
            </a:r>
            <a:br>
              <a:rPr lang="pl-PL" altLang="pl-PL" sz="2400" dirty="0">
                <a:latin typeface="Calibri" pitchFamily="34" charset="0"/>
              </a:rPr>
            </a:br>
            <a:br>
              <a:rPr lang="pl-PL" altLang="pl-PL" sz="2400" dirty="0">
                <a:latin typeface="Calibri" pitchFamily="34" charset="0"/>
              </a:rPr>
            </a:b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2911225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pic>
        <p:nvPicPr>
          <p:cNvPr id="6" name="Picture 2" descr="W jakim stopniu w swojej pracy dydaktycznej udaje się Pani/Panu..... wdrażać alternatywne sposoby nauczania w mojej klasi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750498"/>
            <a:ext cx="11808884" cy="519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692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828136" y="767750"/>
            <a:ext cx="106441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Jak jest z wykorzystaniem środków na doskonalenie zawodowe nauczycieli ...........????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2000" i="1" dirty="0">
                <a:latin typeface="Calibri" pitchFamily="34" charset="0"/>
              </a:rPr>
              <a:t>Raport NIK Nr </a:t>
            </a:r>
            <a:r>
              <a:rPr lang="pl-PL" altLang="pl-PL" sz="2000" i="1" dirty="0" err="1">
                <a:latin typeface="Calibri" pitchFamily="34" charset="0"/>
              </a:rPr>
              <a:t>ewid</a:t>
            </a:r>
            <a:r>
              <a:rPr lang="pl-PL" altLang="pl-PL" sz="2000" i="1" dirty="0">
                <a:latin typeface="Calibri" pitchFamily="34" charset="0"/>
              </a:rPr>
              <a:t>. 50/2012/P11073/KNO KNO-4101-03-00/2011</a:t>
            </a:r>
            <a:br>
              <a:rPr lang="pl-PL" altLang="pl-PL" sz="2000" b="1" dirty="0">
                <a:latin typeface="Calibri" pitchFamily="34" charset="0"/>
              </a:rPr>
            </a:br>
            <a:endParaRPr lang="pl-PL" altLang="pl-PL" sz="2000" dirty="0"/>
          </a:p>
        </p:txBody>
      </p:sp>
      <p:sp>
        <p:nvSpPr>
          <p:cNvPr id="7" name="Prostokąt 6"/>
          <p:cNvSpPr/>
          <p:nvPr/>
        </p:nvSpPr>
        <p:spPr>
          <a:xfrm>
            <a:off x="543464" y="2139350"/>
            <a:ext cx="112167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altLang="pl-PL" sz="2000" dirty="0">
                <a:latin typeface="Calibri" pitchFamily="34" charset="0"/>
              </a:rPr>
              <a:t>Najwyższa Izba Kontroli  </a:t>
            </a:r>
            <a:r>
              <a:rPr lang="pl-PL" altLang="pl-PL" sz="2000" b="1" dirty="0">
                <a:solidFill>
                  <a:srgbClr val="C00000"/>
                </a:solidFill>
                <a:latin typeface="Calibri" pitchFamily="34" charset="0"/>
              </a:rPr>
              <a:t>oceniła negatywnie </a:t>
            </a:r>
          </a:p>
          <a:p>
            <a:pPr>
              <a:lnSpc>
                <a:spcPct val="150000"/>
              </a:lnSpc>
              <a:defRPr/>
            </a:pPr>
            <a:r>
              <a:rPr lang="pl-PL" altLang="pl-PL" sz="2000" dirty="0">
                <a:latin typeface="Calibri" pitchFamily="34" charset="0"/>
              </a:rPr>
              <a:t>realizację zadań przez skontrolowane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000" dirty="0">
                <a:latin typeface="Calibri" pitchFamily="34" charset="0"/>
              </a:rPr>
              <a:t>organy prowadzące szkoły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000" dirty="0">
                <a:latin typeface="Calibri" pitchFamily="34" charset="0"/>
              </a:rPr>
              <a:t>oraz wojewódzkie placówki doskonalenia nauczycieli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000" dirty="0">
                <a:latin typeface="Calibri" pitchFamily="34" charset="0"/>
              </a:rPr>
              <a:t>i szkoły publiczne </a:t>
            </a:r>
          </a:p>
          <a:p>
            <a:pPr>
              <a:lnSpc>
                <a:spcPct val="150000"/>
              </a:lnSpc>
              <a:defRPr/>
            </a:pPr>
            <a:r>
              <a:rPr lang="pl-PL" altLang="pl-PL" sz="2000" dirty="0">
                <a:latin typeface="Calibri" pitchFamily="34" charset="0"/>
              </a:rPr>
              <a:t>w zakresie doskonalenia zawodowego nauczycieli,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2000" dirty="0">
                <a:latin typeface="Calibri" pitchFamily="34" charset="0"/>
              </a:rPr>
              <a:t>a także przez szkoły wyższe w zakresie kształcenia nauczycieli. </a:t>
            </a:r>
            <a:r>
              <a:rPr lang="pl-PL" altLang="pl-PL" sz="2000" b="1" dirty="0">
                <a:solidFill>
                  <a:srgbClr val="C00000"/>
                </a:solidFill>
                <a:latin typeface="Calibri" pitchFamily="34" charset="0"/>
              </a:rPr>
              <a:t>System kształcenia i doskonalenia zawodowego nauczycieli nie zapewnia dostatecznego wsparcia dla szkół i nauczycieli.</a:t>
            </a:r>
          </a:p>
        </p:txBody>
      </p:sp>
    </p:spTree>
    <p:extLst>
      <p:ext uri="{BB962C8B-B14F-4D97-AF65-F5344CB8AC3E}">
        <p14:creationId xmlns:p14="http://schemas.microsoft.com/office/powerpoint/2010/main" val="3680148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3"/>
          <p:cNvSpPr>
            <a:spLocks noChangeArrowheads="1"/>
          </p:cNvSpPr>
          <p:nvPr/>
        </p:nvSpPr>
        <p:spPr bwMode="auto">
          <a:xfrm>
            <a:off x="814917" y="500063"/>
            <a:ext cx="103695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Planowanie i wydatkowanie środków na DZN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2400" b="1" dirty="0">
                <a:latin typeface="Calibri" pitchFamily="34" charset="0"/>
              </a:rPr>
              <a:t> w budżetach skontrolowanych organów prowadzących szkoły</a:t>
            </a:r>
            <a:br>
              <a:rPr lang="pl-PL" altLang="pl-PL" sz="2400" b="1" dirty="0">
                <a:latin typeface="Calibri" pitchFamily="34" charset="0"/>
              </a:rPr>
            </a:br>
            <a:endParaRPr lang="pl-PL" altLang="pl-PL" sz="2400" dirty="0"/>
          </a:p>
        </p:txBody>
      </p:sp>
      <p:sp>
        <p:nvSpPr>
          <p:cNvPr id="7" name="Prostokąt 4"/>
          <p:cNvSpPr>
            <a:spLocks noChangeArrowheads="1"/>
          </p:cNvSpPr>
          <p:nvPr/>
        </p:nvSpPr>
        <p:spPr bwMode="auto">
          <a:xfrm>
            <a:off x="527051" y="2060575"/>
            <a:ext cx="11330516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Raport NIK </a:t>
            </a:r>
            <a:r>
              <a:rPr lang="pl-PL" altLang="pl-PL" sz="2400" dirty="0">
                <a:latin typeface="Calibri" pitchFamily="34" charset="0"/>
              </a:rPr>
              <a:t> - </a:t>
            </a:r>
            <a:r>
              <a:rPr lang="pl-PL" altLang="pl-PL" sz="2400" dirty="0" err="1">
                <a:latin typeface="Calibri" pitchFamily="34" charset="0"/>
              </a:rPr>
              <a:t>ewid</a:t>
            </a:r>
            <a:r>
              <a:rPr lang="pl-PL" altLang="pl-PL" sz="2400" dirty="0">
                <a:latin typeface="Calibri" pitchFamily="34" charset="0"/>
              </a:rPr>
              <a:t>. 50/2012/P11073/KNO KNO-4101-03-00/2011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Str. 19 – struktura form doskonalenia zawodowego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 err="1">
                <a:latin typeface="Calibri" pitchFamily="34" charset="0"/>
              </a:rPr>
              <a:t>str</a:t>
            </a:r>
            <a:r>
              <a:rPr lang="pl-PL" altLang="pl-PL" sz="2400" b="1" dirty="0">
                <a:latin typeface="Calibri" pitchFamily="34" charset="0"/>
              </a:rPr>
              <a:t> 31 – wykorzystanie środków na DZN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str. 5 – stwierdzone nieprawidłowości w działaniach JST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97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537634" y="577762"/>
            <a:ext cx="1094528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  <a:cs typeface="Times New Roman" pitchFamily="18" charset="0"/>
              </a:rPr>
              <a:t>Zmienia się paradygmat doskonalenia zawodowego nauczycieli </a:t>
            </a: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350449"/>
              </p:ext>
            </p:extLst>
          </p:nvPr>
        </p:nvGraphicFramePr>
        <p:xfrm>
          <a:off x="335360" y="1469073"/>
          <a:ext cx="11856640" cy="3501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79381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5"/>
          <p:cNvSpPr/>
          <p:nvPr/>
        </p:nvSpPr>
        <p:spPr>
          <a:xfrm>
            <a:off x="636735" y="1272397"/>
            <a:ext cx="10369551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Systemowej pomocy potrzebuje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Nauczyciel na starcie – stażysta 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Dyrektor na starcie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Opiekun stażu w zakresie kompetencji organizowania wsparcia młodym nauczycielom</a:t>
            </a:r>
          </a:p>
          <a:p>
            <a:pPr>
              <a:defRPr/>
            </a:pPr>
            <a:r>
              <a:rPr lang="pl-PL" altLang="pl-PL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Nauczyciel z długim stażem pracy potrzebuje wsparcia w zakresie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Merytorycznego uzupełninia wiedzy kierunkowej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Przekazywania uczniom umiejętności uczenia się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Systematycznego doskonalenia metodycznego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altLang="pl-PL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Wsparcia we wdrożeniu założeń polityki rozwoju edukacji</a:t>
            </a:r>
          </a:p>
        </p:txBody>
      </p:sp>
    </p:spTree>
    <p:extLst>
      <p:ext uri="{BB962C8B-B14F-4D97-AF65-F5344CB8AC3E}">
        <p14:creationId xmlns:p14="http://schemas.microsoft.com/office/powerpoint/2010/main" val="2135477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3"/>
          <p:cNvSpPr>
            <a:spLocks noChangeArrowheads="1"/>
          </p:cNvSpPr>
          <p:nvPr/>
        </p:nvSpPr>
        <p:spPr bwMode="auto">
          <a:xfrm>
            <a:off x="814917" y="404813"/>
            <a:ext cx="1075266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  <a:cs typeface="Times New Roman" pitchFamily="18" charset="0"/>
              </a:rPr>
              <a:t>Systemowy charakter doskonalenia zawodowego nauczycieli </a:t>
            </a:r>
            <a:endParaRPr lang="pl-PL" altLang="pl-PL" sz="2400" dirty="0">
              <a:latin typeface="Calibri" pitchFamily="34" charset="0"/>
            </a:endParaRP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403700"/>
              </p:ext>
            </p:extLst>
          </p:nvPr>
        </p:nvGraphicFramePr>
        <p:xfrm>
          <a:off x="198408" y="940279"/>
          <a:ext cx="10953106" cy="451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42775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527051" y="748507"/>
            <a:ext cx="11137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Spójny system kształcenia i doskonalenia zawodowego nauczycieli podstawą </a:t>
            </a:r>
            <a:r>
              <a:rPr lang="pl-PL" altLang="pl-PL" sz="2400" b="1" dirty="0">
                <a:solidFill>
                  <a:srgbClr val="990000"/>
                </a:solidFill>
                <a:latin typeface="Calibri" pitchFamily="34" charset="0"/>
              </a:rPr>
              <a:t>jakości systemu oświaty</a:t>
            </a:r>
            <a:endParaRPr lang="pl-PL" altLang="pl-PL" sz="2400" dirty="0"/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408356"/>
              </p:ext>
            </p:extLst>
          </p:nvPr>
        </p:nvGraphicFramePr>
        <p:xfrm>
          <a:off x="359197" y="1615099"/>
          <a:ext cx="11473605" cy="4308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9329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524000" y="859970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1050" i="1" dirty="0"/>
              <a:t>opracowano na podstawie materiałów ORE</a:t>
            </a:r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8" name="Prostokąt 2"/>
          <p:cNvSpPr>
            <a:spLocks noChangeArrowheads="1"/>
          </p:cNvSpPr>
          <p:nvPr/>
        </p:nvSpPr>
        <p:spPr bwMode="auto">
          <a:xfrm>
            <a:off x="1781770" y="359569"/>
            <a:ext cx="787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</a:rPr>
              <a:t> 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</a:rPr>
              <a:t>Nauczyciel zawodem regulowanym</a:t>
            </a:r>
            <a:endParaRPr lang="pl-PL" altLang="pl-PL" sz="2800" dirty="0"/>
          </a:p>
        </p:txBody>
      </p:sp>
      <p:sp>
        <p:nvSpPr>
          <p:cNvPr id="14" name="Prostokąt 13"/>
          <p:cNvSpPr/>
          <p:nvPr/>
        </p:nvSpPr>
        <p:spPr>
          <a:xfrm>
            <a:off x="719667" y="836613"/>
            <a:ext cx="10560051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dirty="0">
                <a:latin typeface="Calibri" panose="020F0502020204030204" pitchFamily="34" charset="0"/>
              </a:rPr>
              <a:t>Nauczyciel krajach należących do Unii Europejskiej  jest zawodem regulowanym.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dirty="0">
                <a:latin typeface="Calibri" panose="020F0502020204030204" pitchFamily="34" charset="0"/>
              </a:rPr>
              <a:t>To oznacza, że jego wykonywanie dozwolone jest tylko po spełnieniu wymogów określonych przepisami prawnymi, 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</a:rPr>
              <a:t>w tym przypadku wymogiem zatrudnienia kandydata na stanowisku nauczyciela we wszystkich jednostkach systemu oświaty (publicznych i niepublicznych) jest posiadanie ściśle określonego w prawie wykształcenia.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dirty="0">
                <a:latin typeface="Calibri" panose="020F0502020204030204" pitchFamily="34" charset="0"/>
              </a:rPr>
              <a:t>Wyjątki z tej reguły mają charakter incydentalny i są obwarowane reżimem jego okresowego stosowania.</a:t>
            </a:r>
          </a:p>
        </p:txBody>
      </p:sp>
    </p:spTree>
    <p:extLst>
      <p:ext uri="{BB962C8B-B14F-4D97-AF65-F5344CB8AC3E}">
        <p14:creationId xmlns:p14="http://schemas.microsoft.com/office/powerpoint/2010/main" val="25620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Prostokąt 1"/>
          <p:cNvSpPr>
            <a:spLocks noChangeArrowheads="1"/>
          </p:cNvSpPr>
          <p:nvPr/>
        </p:nvSpPr>
        <p:spPr bwMode="auto">
          <a:xfrm>
            <a:off x="1488018" y="707232"/>
            <a:ext cx="950383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Nauczyciel kluczowym uczestnikiem systemu oświaty</a:t>
            </a:r>
            <a:endParaRPr lang="pl-PL" altLang="pl-PL" sz="2400" dirty="0"/>
          </a:p>
        </p:txBody>
      </p:sp>
      <p:sp>
        <p:nvSpPr>
          <p:cNvPr id="8" name="Prostokąt 2"/>
          <p:cNvSpPr>
            <a:spLocks noChangeArrowheads="1"/>
          </p:cNvSpPr>
          <p:nvPr/>
        </p:nvSpPr>
        <p:spPr bwMode="auto">
          <a:xfrm>
            <a:off x="334434" y="1196975"/>
            <a:ext cx="11233151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 b="1" dirty="0">
                <a:latin typeface="Calibri" pitchFamily="34" charset="0"/>
              </a:rPr>
              <a:t>Preambuła KN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Calibri" pitchFamily="34" charset="0"/>
              </a:rPr>
              <a:t>Mając na względzie doniosłą rolę oświaty i wychowania w Rzeczypospolitej Polskiej, pragnąc dać wyraz </a:t>
            </a: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szczególnej randze społecznej zawodu nauczyciela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Calibri" pitchFamily="34" charset="0"/>
              </a:rPr>
              <a:t>zgodnie z potrzebami i oczekiwaniami, otwierając niniejszą ustawą drogę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Calibri" pitchFamily="34" charset="0"/>
              </a:rPr>
              <a:t>do dalszych uregulowań prawnych systemu edukacji narodowej,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Calibri" pitchFamily="34" charset="0"/>
              </a:rPr>
              <a:t>stanowi się, co następuje: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Calibri" pitchFamily="34" charset="0"/>
            </a:endParaRPr>
          </a:p>
        </p:txBody>
      </p:sp>
      <p:sp>
        <p:nvSpPr>
          <p:cNvPr id="10" name="Schemat blokowy: wiele dokumentów 9"/>
          <p:cNvSpPr/>
          <p:nvPr/>
        </p:nvSpPr>
        <p:spPr>
          <a:xfrm>
            <a:off x="624418" y="3573464"/>
            <a:ext cx="10943167" cy="2447925"/>
          </a:xfrm>
          <a:prstGeom prst="flowChartMultidocumen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2857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q"/>
              <a:defRPr/>
            </a:pPr>
            <a:r>
              <a:rPr lang="pl-PL" altLang="pl-PL" b="1" dirty="0">
                <a:latin typeface="Calibri" pitchFamily="34" charset="0"/>
              </a:rPr>
              <a:t>w odmienny sposób ustalony czas pracy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l-PL" altLang="pl-PL" b="1" dirty="0">
                <a:latin typeface="Calibri" pitchFamily="34" charset="0"/>
              </a:rPr>
              <a:t>w odmienny sposób ustalony wymiar urlopu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l-PL" altLang="pl-PL" b="1" dirty="0">
                <a:latin typeface="Calibri" pitchFamily="34" charset="0"/>
              </a:rPr>
              <a:t>urlop zdrowotny jako szczególny przywilej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l-PL" altLang="pl-PL" b="1" dirty="0">
                <a:latin typeface="Calibri" pitchFamily="34" charset="0"/>
              </a:rPr>
              <a:t>liczne przywileje socjalne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pl-PL" altLang="pl-PL" b="1" dirty="0">
                <a:solidFill>
                  <a:srgbClr val="C00000"/>
                </a:solidFill>
                <a:latin typeface="Calibri" pitchFamily="34" charset="0"/>
              </a:rPr>
              <a:t>ustawowo gwarantowane środki na doskonalenie zawodowe  </a:t>
            </a:r>
          </a:p>
          <a:p>
            <a:pPr marL="0" indent="0">
              <a:defRPr/>
            </a:pPr>
            <a:endParaRPr lang="pl-PL" alt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4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pole tekstowe 1"/>
          <p:cNvSpPr txBox="1">
            <a:spLocks noChangeArrowheads="1"/>
          </p:cNvSpPr>
          <p:nvPr/>
        </p:nvSpPr>
        <p:spPr bwMode="auto">
          <a:xfrm>
            <a:off x="315184" y="570693"/>
            <a:ext cx="9112251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</a:rPr>
              <a:t>Doskonalenie zawodowe nauczyciela (DZN)</a:t>
            </a:r>
            <a:br>
              <a:rPr lang="pl-PL" altLang="pl-PL" sz="2800" b="1" dirty="0">
                <a:latin typeface="Calibri" pitchFamily="34" charset="0"/>
              </a:rPr>
            </a:br>
            <a:r>
              <a:rPr lang="pl-PL" altLang="pl-PL" sz="2800" b="1" dirty="0">
                <a:latin typeface="Calibri" pitchFamily="34" charset="0"/>
              </a:rPr>
              <a:t> – przywilejem i obowiązkiem</a:t>
            </a:r>
          </a:p>
        </p:txBody>
      </p:sp>
      <p:sp>
        <p:nvSpPr>
          <p:cNvPr id="8" name="Prostokąt 1"/>
          <p:cNvSpPr>
            <a:spLocks noChangeArrowheads="1"/>
          </p:cNvSpPr>
          <p:nvPr/>
        </p:nvSpPr>
        <p:spPr bwMode="auto">
          <a:xfrm>
            <a:off x="801539" y="1464394"/>
            <a:ext cx="111379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600" dirty="0"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Zmiana wprowadzona ustawą o finansowaniu zadań oświatowych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Art. 76. W ustawie z dnia 26 stycznia 1982 r. – Karta Nauczyciela (Dz. U. z 2017 r. poz. 1189) wprowadza się następujące zmiany: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i="1" dirty="0">
                <a:solidFill>
                  <a:srgbClr val="C00000"/>
                </a:solidFill>
                <a:latin typeface="Calibri" pitchFamily="34" charset="0"/>
              </a:rPr>
              <a:t>2) w art. 6 po pkt 3 dodaje się pkt 3a w brzmieniu: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Calibri" pitchFamily="34" charset="0"/>
              </a:rPr>
              <a:t>Art. 6. </a:t>
            </a:r>
            <a:r>
              <a:rPr lang="pl-PL" altLang="pl-PL" sz="1600" dirty="0">
                <a:latin typeface="Calibri" pitchFamily="34" charset="0"/>
              </a:rPr>
              <a:t>Nauczyciel obowiązany jest: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1) rzetelnie realizować zadania związane z powierzonym mu stanowiskiem oraz podstawowymi funkcjami szkoły: dydaktyczną, wychowawczą i opiekuńczą, w tym zadania związane z zapewnieniem bezpieczeństwa uczniom w czasie zajęć organizowanych przez szkołę;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2) wspierać każdego ucznia w jego rozwoju;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3) dążyć do pełni własnego rozwoju osobowego;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rgbClr val="C00000"/>
                </a:solidFill>
                <a:latin typeface="Calibri" pitchFamily="34" charset="0"/>
              </a:rPr>
              <a:t>„3a) doskonalić się zawodowo, zgodnie z potrzebami szkoły;”;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4) kształcić i wychowywać młodzież w umiłowaniu Ojczyzny, w poszanowaniu Konstytucji Rzeczypospolitej Polskiej, w atmosferze wolności sumienia i szacunku dla każdego człowieka;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 dirty="0">
                <a:latin typeface="Calibri" pitchFamily="34" charset="0"/>
              </a:rPr>
              <a:t>5) dbać o kształtowanie u uczniów postaw moralnych i obywatelskich zgodnie z ideą demokracji, pokoju i przyjaźni między ludźmi różnych narodów, ras i światopoglądów.</a:t>
            </a:r>
          </a:p>
        </p:txBody>
      </p:sp>
    </p:spTree>
    <p:extLst>
      <p:ext uri="{BB962C8B-B14F-4D97-AF65-F5344CB8AC3E}">
        <p14:creationId xmlns:p14="http://schemas.microsoft.com/office/powerpoint/2010/main" val="23144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ole tekstowe 1"/>
          <p:cNvSpPr txBox="1">
            <a:spLocks noChangeArrowheads="1"/>
          </p:cNvSpPr>
          <p:nvPr/>
        </p:nvSpPr>
        <p:spPr bwMode="auto">
          <a:xfrm>
            <a:off x="464069" y="639704"/>
            <a:ext cx="9687984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cs typeface="Times New Roman" pitchFamily="18" charset="0"/>
              </a:rPr>
              <a:t>Edukacja w Krajowym Programie Reform </a:t>
            </a:r>
            <a:br>
              <a:rPr lang="pl-PL" altLang="pl-PL" sz="2800" b="1" dirty="0">
                <a:cs typeface="Times New Roman" pitchFamily="18" charset="0"/>
              </a:rPr>
            </a:br>
            <a:endParaRPr lang="pl-PL" altLang="pl-PL" sz="2800" b="1" dirty="0">
              <a:latin typeface="Calibri" pitchFamily="34" charset="0"/>
            </a:endParaRPr>
          </a:p>
        </p:txBody>
      </p:sp>
      <p:sp>
        <p:nvSpPr>
          <p:cNvPr id="7" name="Prostokąt 2"/>
          <p:cNvSpPr>
            <a:spLocks noChangeArrowheads="1"/>
          </p:cNvSpPr>
          <p:nvPr/>
        </p:nvSpPr>
        <p:spPr bwMode="auto">
          <a:xfrm>
            <a:off x="719666" y="1852343"/>
            <a:ext cx="11233151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dirty="0">
                <a:cs typeface="Times New Roman" pitchFamily="18" charset="0"/>
              </a:rPr>
              <a:t>Poprawa dostępności form wczesnej edukacji i opieki, w tym edukacji przedszkolnej.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dirty="0">
                <a:cs typeface="Times New Roman" pitchFamily="18" charset="0"/>
              </a:rPr>
              <a:t>Lepsze dostosowanie kształcenia i szkolenia do potrzeb rynku pracy.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dirty="0">
                <a:cs typeface="Times New Roman" pitchFamily="18" charset="0"/>
              </a:rPr>
              <a:t>Poprawa jakości edukacji </a:t>
            </a:r>
            <a:r>
              <a:rPr lang="pl-PL" altLang="pl-PL" sz="1800" b="1" dirty="0">
                <a:solidFill>
                  <a:srgbClr val="C00000"/>
                </a:solidFill>
                <a:cs typeface="Times New Roman" pitchFamily="18" charset="0"/>
              </a:rPr>
              <a:t>(jakości pracy szkół i placówek edukacyjnych)</a:t>
            </a:r>
            <a:r>
              <a:rPr lang="pl-PL" altLang="pl-PL" sz="1800" dirty="0">
                <a:cs typeface="Times New Roman" pitchFamily="18" charset="0"/>
              </a:rPr>
              <a:t>, doskonalenie metod i warunków nauczania i wychowania, ulepszanie organizacji pracy oraz </a:t>
            </a:r>
            <a:r>
              <a:rPr lang="pl-PL" altLang="pl-PL" sz="1800" b="1" dirty="0">
                <a:solidFill>
                  <a:srgbClr val="C00000"/>
                </a:solidFill>
                <a:cs typeface="Times New Roman" pitchFamily="18" charset="0"/>
              </a:rPr>
              <a:t>podnoszenie kompetencji kadry.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dirty="0">
                <a:cs typeface="Times New Roman" pitchFamily="18" charset="0"/>
              </a:rPr>
              <a:t>Opieranie polityki edukacyjnej na kompleksowej i spójnej strategii uczenia się przez całe życie, ze szczególnym uwzględnieniem poprawy w zakresie upowszechnienia uczenia się dorosłych.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val="365159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814918" y="476250"/>
            <a:ext cx="10369549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latin typeface="Calibri" pitchFamily="34" charset="0"/>
              </a:rPr>
              <a:t>Zmiany strukturalne i jakościowe w systemie doskonalenia zawodowego nauczycieli </a:t>
            </a:r>
            <a:endParaRPr lang="pl-PL" altLang="pl-PL" sz="2800" dirty="0"/>
          </a:p>
        </p:txBody>
      </p:sp>
      <p:sp>
        <p:nvSpPr>
          <p:cNvPr id="7" name="Prostokąt 6"/>
          <p:cNvSpPr/>
          <p:nvPr/>
        </p:nvSpPr>
        <p:spPr>
          <a:xfrm>
            <a:off x="814918" y="1430339"/>
            <a:ext cx="10850033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pl-PL" altLang="pl-PL" sz="2000" dirty="0">
                <a:latin typeface="Calibri" pitchFamily="34" charset="0"/>
              </a:rPr>
              <a:t>Są postulaty by warunkiem formalnym prowadzenia kształcenia nauczycieli jakie musiałaby spełniać uczelnia było prowadzenie działalność naukowej w zakresie pedagogiki.</a:t>
            </a:r>
          </a:p>
          <a:p>
            <a:pPr marL="457200" indent="-457200">
              <a:defRPr/>
            </a:pPr>
            <a:endParaRPr lang="pl-PL" altLang="pl-PL" sz="2000" dirty="0">
              <a:latin typeface="Calibri" pitchFamily="34" charset="0"/>
            </a:endParaRPr>
          </a:p>
          <a:p>
            <a:pPr marL="457200" indent="-457200">
              <a:defRPr/>
            </a:pPr>
            <a:r>
              <a:rPr lang="pl-PL" altLang="pl-PL" sz="2000" dirty="0">
                <a:latin typeface="Calibri" pitchFamily="34" charset="0"/>
              </a:rPr>
              <a:t>2.     Obowiązkowa akredytacja placówek doskonalenia nauczycieli.</a:t>
            </a:r>
          </a:p>
          <a:p>
            <a:pPr marL="457200" indent="-457200">
              <a:defRPr/>
            </a:pPr>
            <a:endParaRPr lang="pl-PL" altLang="pl-PL" sz="2000" dirty="0">
              <a:latin typeface="Calibri" pitchFamily="34" charset="0"/>
            </a:endParaRPr>
          </a:p>
          <a:p>
            <a:pPr marL="457200" indent="-457200">
              <a:defRPr/>
            </a:pPr>
            <a:r>
              <a:rPr lang="pl-PL" altLang="pl-PL" sz="2000" dirty="0">
                <a:latin typeface="Calibri" pitchFamily="34" charset="0"/>
              </a:rPr>
              <a:t>3.     Szkoły ćwiczeń –powiązane z wystandaryzowanym systemem doradztwa metodycznego dla nauczycieli wszystkich jednostek oświatowych (publicznych i niepublicznych).</a:t>
            </a:r>
          </a:p>
          <a:p>
            <a:pPr marL="457200" indent="-457200">
              <a:defRPr/>
            </a:pPr>
            <a:endParaRPr lang="pl-PL" altLang="pl-PL" sz="2000" dirty="0">
              <a:latin typeface="Calibri" pitchFamily="34" charset="0"/>
            </a:endParaRPr>
          </a:p>
          <a:p>
            <a:pPr marL="457200" indent="-457200">
              <a:defRPr/>
            </a:pPr>
            <a:r>
              <a:rPr lang="pl-PL" altLang="pl-PL" sz="2000" dirty="0">
                <a:latin typeface="Calibri" pitchFamily="34" charset="0"/>
              </a:rPr>
              <a:t>4.     </a:t>
            </a:r>
            <a:r>
              <a:rPr lang="pl-PL" altLang="pl-PL" sz="2000" dirty="0">
                <a:solidFill>
                  <a:srgbClr val="C00000"/>
                </a:solidFill>
                <a:latin typeface="Calibri" pitchFamily="34" charset="0"/>
              </a:rPr>
              <a:t>Mocniejsze powiązanie WDN z potrzebami szkoły.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altLang="pl-PL" sz="2000" dirty="0">
                <a:solidFill>
                  <a:srgbClr val="C00000"/>
                </a:solidFill>
                <a:latin typeface="Calibri" pitchFamily="34" charset="0"/>
              </a:rPr>
              <a:t>Przeznaczenie środków na DZN zgodnie z potrzebami szkoły.</a:t>
            </a:r>
          </a:p>
        </p:txBody>
      </p:sp>
    </p:spTree>
    <p:extLst>
      <p:ext uri="{BB962C8B-B14F-4D97-AF65-F5344CB8AC3E}">
        <p14:creationId xmlns:p14="http://schemas.microsoft.com/office/powerpoint/2010/main" val="34504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0" y="525314"/>
            <a:ext cx="998643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Zmianie ulega wymiar i struktura wydatków 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2400" b="1" dirty="0">
                <a:latin typeface="Calibri" pitchFamily="34" charset="0"/>
              </a:rPr>
              <a:t>na doskonalenie zawodowe nauczycieli  w JST</a:t>
            </a:r>
            <a:endParaRPr lang="pl-PL" altLang="pl-PL" sz="2400" dirty="0"/>
          </a:p>
        </p:txBody>
      </p:sp>
      <p:sp>
        <p:nvSpPr>
          <p:cNvPr id="7" name="Prostokąt 4"/>
          <p:cNvSpPr>
            <a:spLocks noChangeArrowheads="1"/>
          </p:cNvSpPr>
          <p:nvPr/>
        </p:nvSpPr>
        <p:spPr bwMode="auto">
          <a:xfrm>
            <a:off x="575733" y="1341439"/>
            <a:ext cx="11184467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latin typeface="Calibri" pitchFamily="34" charset="0"/>
              </a:rPr>
              <a:t>Zmiany w art. 70 a  KN</a:t>
            </a: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b="1" dirty="0">
                <a:latin typeface="Calibri" pitchFamily="34" charset="0"/>
                <a:hlinkClick r:id="rId7" action="ppaction://hlinkfile"/>
              </a:rPr>
              <a:t>Wyciąg z ustawy - termin wprowadzenia</a:t>
            </a:r>
            <a:endParaRPr lang="pl-PL" altLang="pl-PL" sz="2000" b="1" dirty="0">
              <a:latin typeface="Calibri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b="1" dirty="0">
                <a:latin typeface="Calibri" pitchFamily="34" charset="0"/>
                <a:hlinkClick r:id="rId8" action="ppaction://hlinkfile"/>
              </a:rPr>
              <a:t>Analiza porównawcza – dotychczasowych i nowych zapisów ustawy</a:t>
            </a:r>
            <a:endParaRPr lang="pl-PL" altLang="pl-PL" sz="2000" b="1" dirty="0">
              <a:latin typeface="Calibri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endParaRPr lang="pl-PL" altLang="pl-PL" sz="2000" b="1" dirty="0">
              <a:latin typeface="Calibri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latin typeface="Calibri" pitchFamily="34" charset="0"/>
              </a:rPr>
              <a:t> Czas wdrożenia nowych zasad  - 1 stycznia 2019 r.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b="1" dirty="0">
                <a:latin typeface="Calibri" pitchFamily="34" charset="0"/>
              </a:rPr>
              <a:t>Lokalne systemy doskonalenia zawodowego nauczycieli: </a:t>
            </a: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Calibri" pitchFamily="34" charset="0"/>
              </a:rPr>
              <a:t>bez doradztwa metodycznego</a:t>
            </a: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Calibri" pitchFamily="34" charset="0"/>
              </a:rPr>
              <a:t>obowiązkowa opinia związków zawodowych dla podziału środków</a:t>
            </a:r>
          </a:p>
          <a:p>
            <a:pPr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Calibri" pitchFamily="34" charset="0"/>
              </a:rPr>
              <a:t>wspólny określony rozporządzeniem katalog kwalifikowalnych form doskonalenia nauczycieli i rodzajów wydatków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>
              <a:latin typeface="Calibri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Calibri" pitchFamily="34" charset="0"/>
              </a:rPr>
              <a:t>Nie znamy jeszcze rozporządzenia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Calibri" pitchFamily="34" charset="0"/>
              </a:rPr>
              <a:t>które będzie obowiązywało od 1 stycznia 2019 r. </a:t>
            </a:r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4" y="4300538"/>
            <a:ext cx="185843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07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1"/>
          <p:cNvSpPr>
            <a:spLocks noChangeArrowheads="1"/>
          </p:cNvSpPr>
          <p:nvPr/>
        </p:nvSpPr>
        <p:spPr bwMode="auto">
          <a:xfrm>
            <a:off x="575733" y="583542"/>
            <a:ext cx="10703984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Kim jest przeciętny nauczyciel w Polsce ?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Tylko 4% nauczycieli wchodzących do zawodu !</a:t>
            </a:r>
            <a:b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Ponad 60 % nauczycieli w wieku 30-49 lat</a:t>
            </a:r>
            <a:endParaRPr lang="pl-PL" altLang="pl-PL" sz="1800" dirty="0"/>
          </a:p>
        </p:txBody>
      </p:sp>
      <p:pic>
        <p:nvPicPr>
          <p:cNvPr id="7" name="Picture 2" descr="http://www.ibe.edu.pl/images/prasa/TALIS2013-wykres-0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5" y="1705839"/>
            <a:ext cx="9866882" cy="4117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81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Prostokąt 2"/>
          <p:cNvSpPr>
            <a:spLocks noChangeArrowheads="1"/>
          </p:cNvSpPr>
          <p:nvPr/>
        </p:nvSpPr>
        <p:spPr bwMode="auto">
          <a:xfrm>
            <a:off x="0" y="616221"/>
            <a:ext cx="1104053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latin typeface="Calibri" pitchFamily="34" charset="0"/>
              </a:rPr>
              <a:t>W jakich kompetencjach polski nauczyciel odczuwa braki ?</a:t>
            </a:r>
            <a:br>
              <a:rPr lang="pl-PL" altLang="pl-PL" sz="2400" b="1" dirty="0">
                <a:latin typeface="Calibri" pitchFamily="34" charset="0"/>
              </a:rPr>
            </a:b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58%  nauczycieli zgłasza potrzebę szkolenia w zakresie </a:t>
            </a:r>
            <a:b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- metod pracy z uczniem ze SPE</a:t>
            </a:r>
            <a:b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  <a:t>- stosowaniem nowych technologii w pracy</a:t>
            </a:r>
            <a:br>
              <a:rPr lang="pl-PL" altLang="pl-PL" sz="1800" b="1" dirty="0">
                <a:solidFill>
                  <a:srgbClr val="C00000"/>
                </a:solidFill>
                <a:latin typeface="Calibri" pitchFamily="34" charset="0"/>
              </a:rPr>
            </a:br>
            <a:endParaRPr lang="pl-PL" altLang="pl-PL" sz="1800" dirty="0"/>
          </a:p>
        </p:txBody>
      </p:sp>
      <p:pic>
        <p:nvPicPr>
          <p:cNvPr id="7" name="Picture 2" descr="http://www.ibe.edu.pl/images/prasa/TALIS2013-wykres-0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56" y="1868697"/>
            <a:ext cx="9724367" cy="389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1048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1109</Words>
  <Application>Microsoft Office PowerPoint</Application>
  <PresentationFormat>Panoramiczny</PresentationFormat>
  <Paragraphs>161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opracowano na podstawie materiałów 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19</cp:revision>
  <cp:lastPrinted>2017-12-07T07:25:12Z</cp:lastPrinted>
  <dcterms:created xsi:type="dcterms:W3CDTF">2014-06-23T09:24:46Z</dcterms:created>
  <dcterms:modified xsi:type="dcterms:W3CDTF">2018-03-26T08:10:56Z</dcterms:modified>
</cp:coreProperties>
</file>